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5"/>
  </p:notesMasterIdLst>
  <p:sldIdLst>
    <p:sldId id="256" r:id="rId2"/>
    <p:sldId id="258" r:id="rId3"/>
    <p:sldId id="259" r:id="rId4"/>
    <p:sldId id="257" r:id="rId5"/>
    <p:sldId id="260" r:id="rId6"/>
    <p:sldId id="261" r:id="rId7"/>
    <p:sldId id="262" r:id="rId8"/>
    <p:sldId id="263" r:id="rId9"/>
    <p:sldId id="264" r:id="rId10"/>
    <p:sldId id="265" r:id="rId11"/>
    <p:sldId id="266" r:id="rId12"/>
    <p:sldId id="270" r:id="rId13"/>
    <p:sldId id="274" r:id="rId14"/>
    <p:sldId id="276" r:id="rId15"/>
    <p:sldId id="275" r:id="rId16"/>
    <p:sldId id="277" r:id="rId17"/>
    <p:sldId id="278" r:id="rId18"/>
    <p:sldId id="279" r:id="rId19"/>
    <p:sldId id="280" r:id="rId20"/>
    <p:sldId id="281" r:id="rId21"/>
    <p:sldId id="282" r:id="rId22"/>
    <p:sldId id="283" r:id="rId23"/>
    <p:sldId id="284"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9279" autoAdjust="0"/>
  </p:normalViewPr>
  <p:slideViewPr>
    <p:cSldViewPr snapToGrid="0">
      <p:cViewPr varScale="1">
        <p:scale>
          <a:sx n="59" d="100"/>
          <a:sy n="59"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8EEC-621D-47F9-BA35-350F728A514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7746878-EC26-4664-AA99-42CED0498496}">
      <dgm:prSet phldrT="[Text]"/>
      <dgm:spPr/>
      <dgm:t>
        <a:bodyPr/>
        <a:lstStyle/>
        <a:p>
          <a:r>
            <a:rPr lang="en-US" dirty="0" smtClean="0">
              <a:solidFill>
                <a:schemeClr val="tx1"/>
              </a:solidFill>
            </a:rPr>
            <a:t>Who ultimately approves?</a:t>
          </a:r>
          <a:endParaRPr lang="en-US" dirty="0">
            <a:solidFill>
              <a:schemeClr val="tx1"/>
            </a:solidFill>
          </a:endParaRPr>
        </a:p>
      </dgm:t>
    </dgm:pt>
    <dgm:pt modelId="{6CE2BAE6-891B-484F-BFD7-30770192A7C1}" type="parTrans" cxnId="{56B54FEB-83C0-4BE6-BEA1-B2FC60744D30}">
      <dgm:prSet/>
      <dgm:spPr/>
      <dgm:t>
        <a:bodyPr/>
        <a:lstStyle/>
        <a:p>
          <a:endParaRPr lang="en-US"/>
        </a:p>
      </dgm:t>
    </dgm:pt>
    <dgm:pt modelId="{892B2506-CA98-4A66-BF1D-11CDE3221CA6}" type="sibTrans" cxnId="{56B54FEB-83C0-4BE6-BEA1-B2FC60744D30}">
      <dgm:prSet/>
      <dgm:spPr/>
      <dgm:t>
        <a:bodyPr/>
        <a:lstStyle/>
        <a:p>
          <a:endParaRPr lang="en-US"/>
        </a:p>
      </dgm:t>
    </dgm:pt>
    <dgm:pt modelId="{938097AA-8927-4EDC-A732-CAB24CDB6576}">
      <dgm:prSet phldrT="[Text]" custT="1"/>
      <dgm:spPr/>
      <dgm:t>
        <a:bodyPr/>
        <a:lstStyle/>
        <a:p>
          <a:r>
            <a:rPr lang="en-US" sz="1800" b="1" dirty="0" smtClean="0">
              <a:solidFill>
                <a:schemeClr val="tx1"/>
              </a:solidFill>
            </a:rPr>
            <a:t>Who tracks the weather</a:t>
          </a:r>
          <a:r>
            <a:rPr lang="en-US" sz="1600" dirty="0" smtClean="0">
              <a:solidFill>
                <a:schemeClr val="tx1"/>
              </a:solidFill>
            </a:rPr>
            <a:t>?</a:t>
          </a:r>
          <a:endParaRPr lang="en-US" sz="1600" dirty="0">
            <a:solidFill>
              <a:schemeClr val="tx1"/>
            </a:solidFill>
          </a:endParaRPr>
        </a:p>
      </dgm:t>
    </dgm:pt>
    <dgm:pt modelId="{AAF92148-55EE-42F2-B6E9-96B2AE1A7C18}" type="parTrans" cxnId="{753341DE-EC8D-4E02-9F71-BF3A900BAF68}">
      <dgm:prSet/>
      <dgm:spPr/>
      <dgm:t>
        <a:bodyPr/>
        <a:lstStyle/>
        <a:p>
          <a:endParaRPr lang="en-US"/>
        </a:p>
      </dgm:t>
    </dgm:pt>
    <dgm:pt modelId="{EEA063E6-DD2C-4C03-B84B-EE2E96F8D103}" type="sibTrans" cxnId="{753341DE-EC8D-4E02-9F71-BF3A900BAF68}">
      <dgm:prSet/>
      <dgm:spPr/>
      <dgm:t>
        <a:bodyPr/>
        <a:lstStyle/>
        <a:p>
          <a:endParaRPr lang="en-US"/>
        </a:p>
      </dgm:t>
    </dgm:pt>
    <dgm:pt modelId="{A60966E8-FD96-41B2-9F1C-CEB68F33287D}">
      <dgm:prSet phldrT="[Text]" custT="1"/>
      <dgm:spPr/>
      <dgm:t>
        <a:bodyPr/>
        <a:lstStyle/>
        <a:p>
          <a:r>
            <a:rPr lang="en-US" sz="1800" b="1" dirty="0" smtClean="0">
              <a:solidFill>
                <a:schemeClr val="tx1"/>
              </a:solidFill>
            </a:rPr>
            <a:t>Who makes the reco.?</a:t>
          </a:r>
          <a:endParaRPr lang="en-US" sz="1800" b="1" dirty="0">
            <a:solidFill>
              <a:schemeClr val="tx1"/>
            </a:solidFill>
          </a:endParaRPr>
        </a:p>
      </dgm:t>
    </dgm:pt>
    <dgm:pt modelId="{79C87036-8BEA-48E1-B516-CF6236FB519A}" type="parTrans" cxnId="{0FB2BDC6-B6C4-4DDA-BA6E-9A3B6EFCA24A}">
      <dgm:prSet/>
      <dgm:spPr/>
      <dgm:t>
        <a:bodyPr/>
        <a:lstStyle/>
        <a:p>
          <a:endParaRPr lang="en-US"/>
        </a:p>
      </dgm:t>
    </dgm:pt>
    <dgm:pt modelId="{E64A9362-3D37-47CD-BE47-6159AB6217B4}" type="sibTrans" cxnId="{0FB2BDC6-B6C4-4DDA-BA6E-9A3B6EFCA24A}">
      <dgm:prSet/>
      <dgm:spPr/>
      <dgm:t>
        <a:bodyPr/>
        <a:lstStyle/>
        <a:p>
          <a:endParaRPr lang="en-US"/>
        </a:p>
      </dgm:t>
    </dgm:pt>
    <dgm:pt modelId="{F83108F0-CB98-474E-929C-BF42E1D693B3}">
      <dgm:prSet phldrT="[Text]" custT="1"/>
      <dgm:spPr>
        <a:solidFill>
          <a:schemeClr val="accent1"/>
        </a:solidFill>
      </dgm:spPr>
      <dgm:t>
        <a:bodyPr/>
        <a:lstStyle/>
        <a:p>
          <a:r>
            <a:rPr lang="en-US" sz="1800" b="1" dirty="0" smtClean="0">
              <a:solidFill>
                <a:schemeClr val="tx2"/>
              </a:solidFill>
            </a:rPr>
            <a:t>Who needs to be con-</a:t>
          </a:r>
          <a:r>
            <a:rPr lang="en-US" sz="1800" b="1" dirty="0" err="1" smtClean="0">
              <a:solidFill>
                <a:schemeClr val="tx2"/>
              </a:solidFill>
            </a:rPr>
            <a:t>sulted</a:t>
          </a:r>
          <a:r>
            <a:rPr lang="en-US" sz="1800" b="1" dirty="0" smtClean="0">
              <a:solidFill>
                <a:schemeClr val="tx2"/>
              </a:solidFill>
            </a:rPr>
            <a:t>?</a:t>
          </a:r>
          <a:endParaRPr lang="en-US" sz="1800" b="1" dirty="0">
            <a:solidFill>
              <a:schemeClr val="tx2"/>
            </a:solidFill>
          </a:endParaRPr>
        </a:p>
      </dgm:t>
    </dgm:pt>
    <dgm:pt modelId="{24EFA4DC-4314-40F7-8737-8FA4FDD7C5E6}" type="parTrans" cxnId="{7C5A3089-5B37-4F17-9ED2-3FD9B59294CF}">
      <dgm:prSet/>
      <dgm:spPr/>
      <dgm:t>
        <a:bodyPr/>
        <a:lstStyle/>
        <a:p>
          <a:endParaRPr lang="en-US"/>
        </a:p>
      </dgm:t>
    </dgm:pt>
    <dgm:pt modelId="{2602C882-98AF-4C88-A257-F883BBFACCBC}" type="sibTrans" cxnId="{7C5A3089-5B37-4F17-9ED2-3FD9B59294CF}">
      <dgm:prSet/>
      <dgm:spPr/>
      <dgm:t>
        <a:bodyPr/>
        <a:lstStyle/>
        <a:p>
          <a:endParaRPr lang="en-US"/>
        </a:p>
      </dgm:t>
    </dgm:pt>
    <dgm:pt modelId="{E6F92E29-4102-4A10-9546-A05DD9C06FEB}">
      <dgm:prSet phldrT="[Text]" custT="1"/>
      <dgm:spPr/>
      <dgm:t>
        <a:bodyPr/>
        <a:lstStyle/>
        <a:p>
          <a:r>
            <a:rPr lang="en-US" sz="1800" b="1" dirty="0" smtClean="0">
              <a:solidFill>
                <a:schemeClr val="tx1"/>
              </a:solidFill>
            </a:rPr>
            <a:t>Who needs to be in-formed?</a:t>
          </a:r>
          <a:endParaRPr lang="en-US" sz="1800" b="1" dirty="0">
            <a:solidFill>
              <a:schemeClr val="tx1"/>
            </a:solidFill>
          </a:endParaRPr>
        </a:p>
      </dgm:t>
    </dgm:pt>
    <dgm:pt modelId="{0C850D43-F3C0-40E7-9060-15D3498B68E3}" type="parTrans" cxnId="{08DEC74B-7B49-4CC4-B670-DDC9A5ACA118}">
      <dgm:prSet/>
      <dgm:spPr/>
      <dgm:t>
        <a:bodyPr/>
        <a:lstStyle/>
        <a:p>
          <a:endParaRPr lang="en-US"/>
        </a:p>
      </dgm:t>
    </dgm:pt>
    <dgm:pt modelId="{33E7D84B-627B-414B-99D2-97F2426DD584}" type="sibTrans" cxnId="{08DEC74B-7B49-4CC4-B670-DDC9A5ACA118}">
      <dgm:prSet/>
      <dgm:spPr/>
      <dgm:t>
        <a:bodyPr/>
        <a:lstStyle/>
        <a:p>
          <a:endParaRPr lang="en-US"/>
        </a:p>
      </dgm:t>
    </dgm:pt>
    <dgm:pt modelId="{C1F7E329-8B03-450C-A0E8-9E53B5430D43}" type="pres">
      <dgm:prSet presAssocID="{803D8EEC-621D-47F9-BA35-350F728A5144}" presName="Name0" presStyleCnt="0">
        <dgm:presLayoutVars>
          <dgm:chMax val="1"/>
          <dgm:dir/>
          <dgm:animLvl val="ctr"/>
          <dgm:resizeHandles val="exact"/>
        </dgm:presLayoutVars>
      </dgm:prSet>
      <dgm:spPr/>
      <dgm:t>
        <a:bodyPr/>
        <a:lstStyle/>
        <a:p>
          <a:endParaRPr lang="en-US"/>
        </a:p>
      </dgm:t>
    </dgm:pt>
    <dgm:pt modelId="{5F2D2BF1-2EF0-4D0E-AA54-4FB1B582602B}" type="pres">
      <dgm:prSet presAssocID="{D7746878-EC26-4664-AA99-42CED0498496}" presName="centerShape" presStyleLbl="node0" presStyleIdx="0" presStyleCnt="1"/>
      <dgm:spPr/>
      <dgm:t>
        <a:bodyPr/>
        <a:lstStyle/>
        <a:p>
          <a:endParaRPr lang="en-US"/>
        </a:p>
      </dgm:t>
    </dgm:pt>
    <dgm:pt modelId="{DDEEA0EB-A32A-4B86-9ECE-199E0EA3FAED}" type="pres">
      <dgm:prSet presAssocID="{938097AA-8927-4EDC-A732-CAB24CDB6576}" presName="node" presStyleLbl="node1" presStyleIdx="0" presStyleCnt="4">
        <dgm:presLayoutVars>
          <dgm:bulletEnabled val="1"/>
        </dgm:presLayoutVars>
      </dgm:prSet>
      <dgm:spPr/>
      <dgm:t>
        <a:bodyPr/>
        <a:lstStyle/>
        <a:p>
          <a:endParaRPr lang="en-US"/>
        </a:p>
      </dgm:t>
    </dgm:pt>
    <dgm:pt modelId="{ADE42AA2-0A50-4288-9055-76E9661ED87E}" type="pres">
      <dgm:prSet presAssocID="{938097AA-8927-4EDC-A732-CAB24CDB6576}" presName="dummy" presStyleCnt="0"/>
      <dgm:spPr/>
    </dgm:pt>
    <dgm:pt modelId="{9D2141ED-1C29-4889-96D5-B9024A1FEF8A}" type="pres">
      <dgm:prSet presAssocID="{EEA063E6-DD2C-4C03-B84B-EE2E96F8D103}" presName="sibTrans" presStyleLbl="sibTrans2D1" presStyleIdx="0" presStyleCnt="4"/>
      <dgm:spPr/>
      <dgm:t>
        <a:bodyPr/>
        <a:lstStyle/>
        <a:p>
          <a:endParaRPr lang="en-US"/>
        </a:p>
      </dgm:t>
    </dgm:pt>
    <dgm:pt modelId="{6F06463A-010D-4C15-ABFD-11F5FF5CB60B}" type="pres">
      <dgm:prSet presAssocID="{A60966E8-FD96-41B2-9F1C-CEB68F33287D}" presName="node" presStyleLbl="node1" presStyleIdx="1" presStyleCnt="4">
        <dgm:presLayoutVars>
          <dgm:bulletEnabled val="1"/>
        </dgm:presLayoutVars>
      </dgm:prSet>
      <dgm:spPr/>
      <dgm:t>
        <a:bodyPr/>
        <a:lstStyle/>
        <a:p>
          <a:endParaRPr lang="en-US"/>
        </a:p>
      </dgm:t>
    </dgm:pt>
    <dgm:pt modelId="{04FBEC6A-8FAC-4DE1-9DD1-69825D67DB0D}" type="pres">
      <dgm:prSet presAssocID="{A60966E8-FD96-41B2-9F1C-CEB68F33287D}" presName="dummy" presStyleCnt="0"/>
      <dgm:spPr/>
    </dgm:pt>
    <dgm:pt modelId="{5AF54702-842B-403E-8CB1-9BAC8847B74D}" type="pres">
      <dgm:prSet presAssocID="{E64A9362-3D37-47CD-BE47-6159AB6217B4}" presName="sibTrans" presStyleLbl="sibTrans2D1" presStyleIdx="1" presStyleCnt="4"/>
      <dgm:spPr/>
      <dgm:t>
        <a:bodyPr/>
        <a:lstStyle/>
        <a:p>
          <a:endParaRPr lang="en-US"/>
        </a:p>
      </dgm:t>
    </dgm:pt>
    <dgm:pt modelId="{4D02B4DE-D88F-4FA3-81BC-2778981F418E}" type="pres">
      <dgm:prSet presAssocID="{F83108F0-CB98-474E-929C-BF42E1D693B3}" presName="node" presStyleLbl="node1" presStyleIdx="2" presStyleCnt="4" custScaleX="98761">
        <dgm:presLayoutVars>
          <dgm:bulletEnabled val="1"/>
        </dgm:presLayoutVars>
      </dgm:prSet>
      <dgm:spPr/>
      <dgm:t>
        <a:bodyPr/>
        <a:lstStyle/>
        <a:p>
          <a:endParaRPr lang="en-US"/>
        </a:p>
      </dgm:t>
    </dgm:pt>
    <dgm:pt modelId="{EADDE845-FE72-4E3F-9C1E-1FFFF2BAEEE7}" type="pres">
      <dgm:prSet presAssocID="{F83108F0-CB98-474E-929C-BF42E1D693B3}" presName="dummy" presStyleCnt="0"/>
      <dgm:spPr/>
    </dgm:pt>
    <dgm:pt modelId="{961E99E1-EB77-4E9A-B5D2-DE4126D4D4FC}" type="pres">
      <dgm:prSet presAssocID="{2602C882-98AF-4C88-A257-F883BBFACCBC}" presName="sibTrans" presStyleLbl="sibTrans2D1" presStyleIdx="2" presStyleCnt="4"/>
      <dgm:spPr/>
      <dgm:t>
        <a:bodyPr/>
        <a:lstStyle/>
        <a:p>
          <a:endParaRPr lang="en-US"/>
        </a:p>
      </dgm:t>
    </dgm:pt>
    <dgm:pt modelId="{EAB6BF33-723A-4DC5-AA9B-AE56BB396AC5}" type="pres">
      <dgm:prSet presAssocID="{E6F92E29-4102-4A10-9546-A05DD9C06FEB}" presName="node" presStyleLbl="node1" presStyleIdx="3" presStyleCnt="4">
        <dgm:presLayoutVars>
          <dgm:bulletEnabled val="1"/>
        </dgm:presLayoutVars>
      </dgm:prSet>
      <dgm:spPr/>
      <dgm:t>
        <a:bodyPr/>
        <a:lstStyle/>
        <a:p>
          <a:endParaRPr lang="en-US"/>
        </a:p>
      </dgm:t>
    </dgm:pt>
    <dgm:pt modelId="{97956961-ED4B-4094-AC23-356F87F1D6BB}" type="pres">
      <dgm:prSet presAssocID="{E6F92E29-4102-4A10-9546-A05DD9C06FEB}" presName="dummy" presStyleCnt="0"/>
      <dgm:spPr/>
    </dgm:pt>
    <dgm:pt modelId="{993D4BB1-F557-443A-8E8A-B167D1AB5716}" type="pres">
      <dgm:prSet presAssocID="{33E7D84B-627B-414B-99D2-97F2426DD584}" presName="sibTrans" presStyleLbl="sibTrans2D1" presStyleIdx="3" presStyleCnt="4"/>
      <dgm:spPr/>
      <dgm:t>
        <a:bodyPr/>
        <a:lstStyle/>
        <a:p>
          <a:endParaRPr lang="en-US"/>
        </a:p>
      </dgm:t>
    </dgm:pt>
  </dgm:ptLst>
  <dgm:cxnLst>
    <dgm:cxn modelId="{AC4CBF4E-2E6C-4CA3-B420-4246CD074E4C}" type="presOf" srcId="{2602C882-98AF-4C88-A257-F883BBFACCBC}" destId="{961E99E1-EB77-4E9A-B5D2-DE4126D4D4FC}" srcOrd="0" destOrd="0" presId="urn:microsoft.com/office/officeart/2005/8/layout/radial6"/>
    <dgm:cxn modelId="{EF6502DF-1D26-41AB-9D6E-BDAF7E4D7589}" type="presOf" srcId="{33E7D84B-627B-414B-99D2-97F2426DD584}" destId="{993D4BB1-F557-443A-8E8A-B167D1AB5716}" srcOrd="0" destOrd="0" presId="urn:microsoft.com/office/officeart/2005/8/layout/radial6"/>
    <dgm:cxn modelId="{753341DE-EC8D-4E02-9F71-BF3A900BAF68}" srcId="{D7746878-EC26-4664-AA99-42CED0498496}" destId="{938097AA-8927-4EDC-A732-CAB24CDB6576}" srcOrd="0" destOrd="0" parTransId="{AAF92148-55EE-42F2-B6E9-96B2AE1A7C18}" sibTransId="{EEA063E6-DD2C-4C03-B84B-EE2E96F8D103}"/>
    <dgm:cxn modelId="{773FEB69-56A2-47AA-8CD6-4CDF826F7BE3}" type="presOf" srcId="{803D8EEC-621D-47F9-BA35-350F728A5144}" destId="{C1F7E329-8B03-450C-A0E8-9E53B5430D43}" srcOrd="0" destOrd="0" presId="urn:microsoft.com/office/officeart/2005/8/layout/radial6"/>
    <dgm:cxn modelId="{7C5A3089-5B37-4F17-9ED2-3FD9B59294CF}" srcId="{D7746878-EC26-4664-AA99-42CED0498496}" destId="{F83108F0-CB98-474E-929C-BF42E1D693B3}" srcOrd="2" destOrd="0" parTransId="{24EFA4DC-4314-40F7-8737-8FA4FDD7C5E6}" sibTransId="{2602C882-98AF-4C88-A257-F883BBFACCBC}"/>
    <dgm:cxn modelId="{242BF0DE-1BAF-4F45-B86A-CE0244428BC2}" type="presOf" srcId="{F83108F0-CB98-474E-929C-BF42E1D693B3}" destId="{4D02B4DE-D88F-4FA3-81BC-2778981F418E}" srcOrd="0" destOrd="0" presId="urn:microsoft.com/office/officeart/2005/8/layout/radial6"/>
    <dgm:cxn modelId="{B3C3C59E-D1EE-4138-9D15-309155255781}" type="presOf" srcId="{938097AA-8927-4EDC-A732-CAB24CDB6576}" destId="{DDEEA0EB-A32A-4B86-9ECE-199E0EA3FAED}" srcOrd="0" destOrd="0" presId="urn:microsoft.com/office/officeart/2005/8/layout/radial6"/>
    <dgm:cxn modelId="{F74F69D0-B723-4DC1-8629-4BF5773D65D1}" type="presOf" srcId="{E64A9362-3D37-47CD-BE47-6159AB6217B4}" destId="{5AF54702-842B-403E-8CB1-9BAC8847B74D}" srcOrd="0" destOrd="0" presId="urn:microsoft.com/office/officeart/2005/8/layout/radial6"/>
    <dgm:cxn modelId="{C781D48C-5C3D-4F02-B8D9-23DEAC36068F}" type="presOf" srcId="{E6F92E29-4102-4A10-9546-A05DD9C06FEB}" destId="{EAB6BF33-723A-4DC5-AA9B-AE56BB396AC5}" srcOrd="0" destOrd="0" presId="urn:microsoft.com/office/officeart/2005/8/layout/radial6"/>
    <dgm:cxn modelId="{7AC80E32-C028-4F6F-BDFC-B5C179F418A7}" type="presOf" srcId="{D7746878-EC26-4664-AA99-42CED0498496}" destId="{5F2D2BF1-2EF0-4D0E-AA54-4FB1B582602B}" srcOrd="0" destOrd="0" presId="urn:microsoft.com/office/officeart/2005/8/layout/radial6"/>
    <dgm:cxn modelId="{0FB2BDC6-B6C4-4DDA-BA6E-9A3B6EFCA24A}" srcId="{D7746878-EC26-4664-AA99-42CED0498496}" destId="{A60966E8-FD96-41B2-9F1C-CEB68F33287D}" srcOrd="1" destOrd="0" parTransId="{79C87036-8BEA-48E1-B516-CF6236FB519A}" sibTransId="{E64A9362-3D37-47CD-BE47-6159AB6217B4}"/>
    <dgm:cxn modelId="{6968051F-CAFA-4DBE-A87F-8526AA4793F6}" type="presOf" srcId="{A60966E8-FD96-41B2-9F1C-CEB68F33287D}" destId="{6F06463A-010D-4C15-ABFD-11F5FF5CB60B}" srcOrd="0" destOrd="0" presId="urn:microsoft.com/office/officeart/2005/8/layout/radial6"/>
    <dgm:cxn modelId="{56B54FEB-83C0-4BE6-BEA1-B2FC60744D30}" srcId="{803D8EEC-621D-47F9-BA35-350F728A5144}" destId="{D7746878-EC26-4664-AA99-42CED0498496}" srcOrd="0" destOrd="0" parTransId="{6CE2BAE6-891B-484F-BFD7-30770192A7C1}" sibTransId="{892B2506-CA98-4A66-BF1D-11CDE3221CA6}"/>
    <dgm:cxn modelId="{08DEC74B-7B49-4CC4-B670-DDC9A5ACA118}" srcId="{D7746878-EC26-4664-AA99-42CED0498496}" destId="{E6F92E29-4102-4A10-9546-A05DD9C06FEB}" srcOrd="3" destOrd="0" parTransId="{0C850D43-F3C0-40E7-9060-15D3498B68E3}" sibTransId="{33E7D84B-627B-414B-99D2-97F2426DD584}"/>
    <dgm:cxn modelId="{B0E75783-0AA5-4CB9-A314-8FFE63222143}" type="presOf" srcId="{EEA063E6-DD2C-4C03-B84B-EE2E96F8D103}" destId="{9D2141ED-1C29-4889-96D5-B9024A1FEF8A}" srcOrd="0" destOrd="0" presId="urn:microsoft.com/office/officeart/2005/8/layout/radial6"/>
    <dgm:cxn modelId="{0AD1DACA-DCBE-47CD-AA17-7E38EFB46A68}" type="presParOf" srcId="{C1F7E329-8B03-450C-A0E8-9E53B5430D43}" destId="{5F2D2BF1-2EF0-4D0E-AA54-4FB1B582602B}" srcOrd="0" destOrd="0" presId="urn:microsoft.com/office/officeart/2005/8/layout/radial6"/>
    <dgm:cxn modelId="{CCC4FC53-06AA-4B53-8A8D-2766362CC0B9}" type="presParOf" srcId="{C1F7E329-8B03-450C-A0E8-9E53B5430D43}" destId="{DDEEA0EB-A32A-4B86-9ECE-199E0EA3FAED}" srcOrd="1" destOrd="0" presId="urn:microsoft.com/office/officeart/2005/8/layout/radial6"/>
    <dgm:cxn modelId="{6FD47B10-0F45-4CE7-ABF2-D56CC179B4DB}" type="presParOf" srcId="{C1F7E329-8B03-450C-A0E8-9E53B5430D43}" destId="{ADE42AA2-0A50-4288-9055-76E9661ED87E}" srcOrd="2" destOrd="0" presId="urn:microsoft.com/office/officeart/2005/8/layout/radial6"/>
    <dgm:cxn modelId="{1FD78172-CDD5-4664-B67C-1A8F7C62EDA1}" type="presParOf" srcId="{C1F7E329-8B03-450C-A0E8-9E53B5430D43}" destId="{9D2141ED-1C29-4889-96D5-B9024A1FEF8A}" srcOrd="3" destOrd="0" presId="urn:microsoft.com/office/officeart/2005/8/layout/radial6"/>
    <dgm:cxn modelId="{B3A4C19B-4CFD-4A3F-9C71-8F812BD4707A}" type="presParOf" srcId="{C1F7E329-8B03-450C-A0E8-9E53B5430D43}" destId="{6F06463A-010D-4C15-ABFD-11F5FF5CB60B}" srcOrd="4" destOrd="0" presId="urn:microsoft.com/office/officeart/2005/8/layout/radial6"/>
    <dgm:cxn modelId="{1EED1D71-1FB4-4DAF-8D27-B0B788CCCAD8}" type="presParOf" srcId="{C1F7E329-8B03-450C-A0E8-9E53B5430D43}" destId="{04FBEC6A-8FAC-4DE1-9DD1-69825D67DB0D}" srcOrd="5" destOrd="0" presId="urn:microsoft.com/office/officeart/2005/8/layout/radial6"/>
    <dgm:cxn modelId="{84B34009-F461-414F-9385-7B4E0D0514C3}" type="presParOf" srcId="{C1F7E329-8B03-450C-A0E8-9E53B5430D43}" destId="{5AF54702-842B-403E-8CB1-9BAC8847B74D}" srcOrd="6" destOrd="0" presId="urn:microsoft.com/office/officeart/2005/8/layout/radial6"/>
    <dgm:cxn modelId="{62F2BFA0-476C-477D-9DC6-095D6276927A}" type="presParOf" srcId="{C1F7E329-8B03-450C-A0E8-9E53B5430D43}" destId="{4D02B4DE-D88F-4FA3-81BC-2778981F418E}" srcOrd="7" destOrd="0" presId="urn:microsoft.com/office/officeart/2005/8/layout/radial6"/>
    <dgm:cxn modelId="{E362D5F5-27BA-4E59-AE7C-BFDB1CFC6E78}" type="presParOf" srcId="{C1F7E329-8B03-450C-A0E8-9E53B5430D43}" destId="{EADDE845-FE72-4E3F-9C1E-1FFFF2BAEEE7}" srcOrd="8" destOrd="0" presId="urn:microsoft.com/office/officeart/2005/8/layout/radial6"/>
    <dgm:cxn modelId="{6942D3EA-4B0F-4246-B809-3558D97A9B00}" type="presParOf" srcId="{C1F7E329-8B03-450C-A0E8-9E53B5430D43}" destId="{961E99E1-EB77-4E9A-B5D2-DE4126D4D4FC}" srcOrd="9" destOrd="0" presId="urn:microsoft.com/office/officeart/2005/8/layout/radial6"/>
    <dgm:cxn modelId="{1B6B9124-20C3-4526-84A1-414B0C4FA510}" type="presParOf" srcId="{C1F7E329-8B03-450C-A0E8-9E53B5430D43}" destId="{EAB6BF33-723A-4DC5-AA9B-AE56BB396AC5}" srcOrd="10" destOrd="0" presId="urn:microsoft.com/office/officeart/2005/8/layout/radial6"/>
    <dgm:cxn modelId="{62B50BCA-00BD-45D0-A00E-063E59AD2C6C}" type="presParOf" srcId="{C1F7E329-8B03-450C-A0E8-9E53B5430D43}" destId="{97956961-ED4B-4094-AC23-356F87F1D6BB}" srcOrd="11" destOrd="0" presId="urn:microsoft.com/office/officeart/2005/8/layout/radial6"/>
    <dgm:cxn modelId="{E6537FD0-B6B2-4AF6-8E69-2F103FDE6C65}" type="presParOf" srcId="{C1F7E329-8B03-450C-A0E8-9E53B5430D43}" destId="{993D4BB1-F557-443A-8E8A-B167D1AB571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607AD-AE3F-4BDC-A453-0E9F6112060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3F7BC14-3892-4FF3-975C-AFE0E0B9FBFC}">
      <dgm:prSet phldrT="[Text]"/>
      <dgm:spPr/>
      <dgm:t>
        <a:bodyPr/>
        <a:lstStyle/>
        <a:p>
          <a:r>
            <a:rPr lang="en-US" dirty="0" smtClean="0"/>
            <a:t>Who is </a:t>
          </a:r>
        </a:p>
        <a:p>
          <a:r>
            <a:rPr lang="en-US" b="1" dirty="0" smtClean="0"/>
            <a:t>R</a:t>
          </a:r>
          <a:r>
            <a:rPr lang="en-US" dirty="0" smtClean="0"/>
            <a:t>esponsible?</a:t>
          </a:r>
          <a:endParaRPr lang="en-US" dirty="0"/>
        </a:p>
      </dgm:t>
    </dgm:pt>
    <dgm:pt modelId="{E467AB29-5EB4-4A3C-810B-AF8854060EA7}" type="parTrans" cxnId="{0E2F60D7-6510-4F4A-8486-4D76E0EF6391}">
      <dgm:prSet/>
      <dgm:spPr/>
      <dgm:t>
        <a:bodyPr/>
        <a:lstStyle/>
        <a:p>
          <a:endParaRPr lang="en-US"/>
        </a:p>
      </dgm:t>
    </dgm:pt>
    <dgm:pt modelId="{1A293261-F260-42E4-A81A-CAA42FE46EA6}" type="sibTrans" cxnId="{0E2F60D7-6510-4F4A-8486-4D76E0EF6391}">
      <dgm:prSet/>
      <dgm:spPr/>
      <dgm:t>
        <a:bodyPr/>
        <a:lstStyle/>
        <a:p>
          <a:endParaRPr lang="en-US"/>
        </a:p>
      </dgm:t>
    </dgm:pt>
    <dgm:pt modelId="{19A618CC-D636-440C-B539-6D33AF36788B}">
      <dgm:prSet phldrT="[Text]"/>
      <dgm:spPr/>
      <dgm:t>
        <a:bodyPr/>
        <a:lstStyle/>
        <a:p>
          <a:r>
            <a:rPr lang="en-US" dirty="0" smtClean="0"/>
            <a:t>Who is </a:t>
          </a:r>
          <a:r>
            <a:rPr lang="en-US" b="1" dirty="0" smtClean="0"/>
            <a:t>A</a:t>
          </a:r>
          <a:r>
            <a:rPr lang="en-US" dirty="0" smtClean="0"/>
            <a:t>ccountable?</a:t>
          </a:r>
          <a:endParaRPr lang="en-US" dirty="0"/>
        </a:p>
      </dgm:t>
    </dgm:pt>
    <dgm:pt modelId="{D8AD6049-DB5C-4261-A375-97BBAFC04BF9}" type="parTrans" cxnId="{2932F268-2E0B-4E65-A6FA-5003223C7169}">
      <dgm:prSet/>
      <dgm:spPr/>
      <dgm:t>
        <a:bodyPr/>
        <a:lstStyle/>
        <a:p>
          <a:endParaRPr lang="en-US"/>
        </a:p>
      </dgm:t>
    </dgm:pt>
    <dgm:pt modelId="{93D8C199-C9B4-4F6D-9BAB-D0819C36C890}" type="sibTrans" cxnId="{2932F268-2E0B-4E65-A6FA-5003223C7169}">
      <dgm:prSet/>
      <dgm:spPr/>
      <dgm:t>
        <a:bodyPr/>
        <a:lstStyle/>
        <a:p>
          <a:endParaRPr lang="en-US"/>
        </a:p>
      </dgm:t>
    </dgm:pt>
    <dgm:pt modelId="{1194CD0D-694F-48CE-A54E-916CBDED1A87}">
      <dgm:prSet phldrT="[Text]"/>
      <dgm:spPr/>
      <dgm:t>
        <a:bodyPr/>
        <a:lstStyle/>
        <a:p>
          <a:r>
            <a:rPr lang="en-US" dirty="0" smtClean="0"/>
            <a:t>Who is </a:t>
          </a:r>
          <a:r>
            <a:rPr lang="en-US" b="1" dirty="0" smtClean="0"/>
            <a:t>C</a:t>
          </a:r>
          <a:r>
            <a:rPr lang="en-US" dirty="0" smtClean="0"/>
            <a:t>onsulted?</a:t>
          </a:r>
          <a:endParaRPr lang="en-US" dirty="0"/>
        </a:p>
      </dgm:t>
    </dgm:pt>
    <dgm:pt modelId="{F410A2AB-ACCC-4F8F-BA36-DADF0FDBC72E}" type="parTrans" cxnId="{1D2FC8F0-300A-4512-A2FB-20D036F5EE0A}">
      <dgm:prSet/>
      <dgm:spPr/>
      <dgm:t>
        <a:bodyPr/>
        <a:lstStyle/>
        <a:p>
          <a:endParaRPr lang="en-US"/>
        </a:p>
      </dgm:t>
    </dgm:pt>
    <dgm:pt modelId="{145E3556-DAE3-4410-969D-602E715A4B39}" type="sibTrans" cxnId="{1D2FC8F0-300A-4512-A2FB-20D036F5EE0A}">
      <dgm:prSet/>
      <dgm:spPr/>
      <dgm:t>
        <a:bodyPr/>
        <a:lstStyle/>
        <a:p>
          <a:endParaRPr lang="en-US"/>
        </a:p>
      </dgm:t>
    </dgm:pt>
    <dgm:pt modelId="{E6CA32AF-91AB-4B6A-A9AF-4F3854003935}">
      <dgm:prSet phldrT="[Text]"/>
      <dgm:spPr/>
      <dgm:t>
        <a:bodyPr/>
        <a:lstStyle/>
        <a:p>
          <a:r>
            <a:rPr lang="en-US" dirty="0" smtClean="0"/>
            <a:t>Who is </a:t>
          </a:r>
          <a:r>
            <a:rPr lang="en-US" b="1" dirty="0" smtClean="0"/>
            <a:t>I</a:t>
          </a:r>
          <a:r>
            <a:rPr lang="en-US" dirty="0" smtClean="0"/>
            <a:t>nformed?</a:t>
          </a:r>
          <a:endParaRPr lang="en-US" dirty="0"/>
        </a:p>
      </dgm:t>
    </dgm:pt>
    <dgm:pt modelId="{A8D72143-78E0-47BF-A85E-C4D2D8AD81F1}" type="parTrans" cxnId="{59E23268-A555-4DB7-BDB0-855BEA1C729E}">
      <dgm:prSet/>
      <dgm:spPr/>
      <dgm:t>
        <a:bodyPr/>
        <a:lstStyle/>
        <a:p>
          <a:endParaRPr lang="en-US"/>
        </a:p>
      </dgm:t>
    </dgm:pt>
    <dgm:pt modelId="{F7156823-8326-4A80-98A9-F6E6A7B45F44}" type="sibTrans" cxnId="{59E23268-A555-4DB7-BDB0-855BEA1C729E}">
      <dgm:prSet/>
      <dgm:spPr/>
      <dgm:t>
        <a:bodyPr/>
        <a:lstStyle/>
        <a:p>
          <a:endParaRPr lang="en-US"/>
        </a:p>
      </dgm:t>
    </dgm:pt>
    <dgm:pt modelId="{4982FA5A-9143-4998-A44F-716A9F4F0ED4}" type="pres">
      <dgm:prSet presAssocID="{5F0607AD-AE3F-4BDC-A453-0E9F61120600}" presName="Name0" presStyleCnt="0">
        <dgm:presLayoutVars>
          <dgm:dir/>
          <dgm:resizeHandles val="exact"/>
        </dgm:presLayoutVars>
      </dgm:prSet>
      <dgm:spPr/>
      <dgm:t>
        <a:bodyPr/>
        <a:lstStyle/>
        <a:p>
          <a:endParaRPr lang="en-US"/>
        </a:p>
      </dgm:t>
    </dgm:pt>
    <dgm:pt modelId="{CD177C91-47B6-467A-9F35-C6D107CCF19A}" type="pres">
      <dgm:prSet presAssocID="{23F7BC14-3892-4FF3-975C-AFE0E0B9FBFC}" presName="Name5" presStyleLbl="vennNode1" presStyleIdx="0" presStyleCnt="4">
        <dgm:presLayoutVars>
          <dgm:bulletEnabled val="1"/>
        </dgm:presLayoutVars>
      </dgm:prSet>
      <dgm:spPr/>
      <dgm:t>
        <a:bodyPr/>
        <a:lstStyle/>
        <a:p>
          <a:endParaRPr lang="en-US"/>
        </a:p>
      </dgm:t>
    </dgm:pt>
    <dgm:pt modelId="{FB8485A1-DC55-4551-9240-00536F3DBC08}" type="pres">
      <dgm:prSet presAssocID="{1A293261-F260-42E4-A81A-CAA42FE46EA6}" presName="space" presStyleCnt="0"/>
      <dgm:spPr/>
    </dgm:pt>
    <dgm:pt modelId="{0DB8C581-55C7-41B5-A8CA-3F22CF019A95}" type="pres">
      <dgm:prSet presAssocID="{19A618CC-D636-440C-B539-6D33AF36788B}" presName="Name5" presStyleLbl="vennNode1" presStyleIdx="1" presStyleCnt="4">
        <dgm:presLayoutVars>
          <dgm:bulletEnabled val="1"/>
        </dgm:presLayoutVars>
      </dgm:prSet>
      <dgm:spPr/>
      <dgm:t>
        <a:bodyPr/>
        <a:lstStyle/>
        <a:p>
          <a:endParaRPr lang="en-US"/>
        </a:p>
      </dgm:t>
    </dgm:pt>
    <dgm:pt modelId="{070ACA8B-36DF-42A0-8499-3B0E9B745567}" type="pres">
      <dgm:prSet presAssocID="{93D8C199-C9B4-4F6D-9BAB-D0819C36C890}" presName="space" presStyleCnt="0"/>
      <dgm:spPr/>
    </dgm:pt>
    <dgm:pt modelId="{DF60A92F-748C-435A-B6B9-CB9492C5A006}" type="pres">
      <dgm:prSet presAssocID="{1194CD0D-694F-48CE-A54E-916CBDED1A87}" presName="Name5" presStyleLbl="vennNode1" presStyleIdx="2" presStyleCnt="4">
        <dgm:presLayoutVars>
          <dgm:bulletEnabled val="1"/>
        </dgm:presLayoutVars>
      </dgm:prSet>
      <dgm:spPr/>
      <dgm:t>
        <a:bodyPr/>
        <a:lstStyle/>
        <a:p>
          <a:endParaRPr lang="en-US"/>
        </a:p>
      </dgm:t>
    </dgm:pt>
    <dgm:pt modelId="{26A7E782-AFB9-4147-9935-8D6AA63CBA2A}" type="pres">
      <dgm:prSet presAssocID="{145E3556-DAE3-4410-969D-602E715A4B39}" presName="space" presStyleCnt="0"/>
      <dgm:spPr/>
    </dgm:pt>
    <dgm:pt modelId="{A8BA8B76-EDFC-4F84-8761-99DC57AA3FD0}" type="pres">
      <dgm:prSet presAssocID="{E6CA32AF-91AB-4B6A-A9AF-4F3854003935}" presName="Name5" presStyleLbl="vennNode1" presStyleIdx="3" presStyleCnt="4" custLinFactNeighborX="10252" custLinFactNeighborY="-969">
        <dgm:presLayoutVars>
          <dgm:bulletEnabled val="1"/>
        </dgm:presLayoutVars>
      </dgm:prSet>
      <dgm:spPr/>
      <dgm:t>
        <a:bodyPr/>
        <a:lstStyle/>
        <a:p>
          <a:endParaRPr lang="en-US"/>
        </a:p>
      </dgm:t>
    </dgm:pt>
  </dgm:ptLst>
  <dgm:cxnLst>
    <dgm:cxn modelId="{FFDA6D36-195A-4995-88FF-C46B0DED6958}" type="presOf" srcId="{E6CA32AF-91AB-4B6A-A9AF-4F3854003935}" destId="{A8BA8B76-EDFC-4F84-8761-99DC57AA3FD0}" srcOrd="0" destOrd="0" presId="urn:microsoft.com/office/officeart/2005/8/layout/venn3"/>
    <dgm:cxn modelId="{2932F268-2E0B-4E65-A6FA-5003223C7169}" srcId="{5F0607AD-AE3F-4BDC-A453-0E9F61120600}" destId="{19A618CC-D636-440C-B539-6D33AF36788B}" srcOrd="1" destOrd="0" parTransId="{D8AD6049-DB5C-4261-A375-97BBAFC04BF9}" sibTransId="{93D8C199-C9B4-4F6D-9BAB-D0819C36C890}"/>
    <dgm:cxn modelId="{57335BFE-5238-475C-B60F-C7EFD9A85F04}" type="presOf" srcId="{23F7BC14-3892-4FF3-975C-AFE0E0B9FBFC}" destId="{CD177C91-47B6-467A-9F35-C6D107CCF19A}" srcOrd="0" destOrd="0" presId="urn:microsoft.com/office/officeart/2005/8/layout/venn3"/>
    <dgm:cxn modelId="{1D2FC8F0-300A-4512-A2FB-20D036F5EE0A}" srcId="{5F0607AD-AE3F-4BDC-A453-0E9F61120600}" destId="{1194CD0D-694F-48CE-A54E-916CBDED1A87}" srcOrd="2" destOrd="0" parTransId="{F410A2AB-ACCC-4F8F-BA36-DADF0FDBC72E}" sibTransId="{145E3556-DAE3-4410-969D-602E715A4B39}"/>
    <dgm:cxn modelId="{0E2F60D7-6510-4F4A-8486-4D76E0EF6391}" srcId="{5F0607AD-AE3F-4BDC-A453-0E9F61120600}" destId="{23F7BC14-3892-4FF3-975C-AFE0E0B9FBFC}" srcOrd="0" destOrd="0" parTransId="{E467AB29-5EB4-4A3C-810B-AF8854060EA7}" sibTransId="{1A293261-F260-42E4-A81A-CAA42FE46EA6}"/>
    <dgm:cxn modelId="{CD783279-2619-4DE6-A247-CBE6DE72EB38}" type="presOf" srcId="{19A618CC-D636-440C-B539-6D33AF36788B}" destId="{0DB8C581-55C7-41B5-A8CA-3F22CF019A95}" srcOrd="0" destOrd="0" presId="urn:microsoft.com/office/officeart/2005/8/layout/venn3"/>
    <dgm:cxn modelId="{59E23268-A555-4DB7-BDB0-855BEA1C729E}" srcId="{5F0607AD-AE3F-4BDC-A453-0E9F61120600}" destId="{E6CA32AF-91AB-4B6A-A9AF-4F3854003935}" srcOrd="3" destOrd="0" parTransId="{A8D72143-78E0-47BF-A85E-C4D2D8AD81F1}" sibTransId="{F7156823-8326-4A80-98A9-F6E6A7B45F44}"/>
    <dgm:cxn modelId="{6805A840-8346-46E1-8DDE-F6B60B53F082}" type="presOf" srcId="{1194CD0D-694F-48CE-A54E-916CBDED1A87}" destId="{DF60A92F-748C-435A-B6B9-CB9492C5A006}" srcOrd="0" destOrd="0" presId="urn:microsoft.com/office/officeart/2005/8/layout/venn3"/>
    <dgm:cxn modelId="{2DCE4006-FAB6-4984-8896-82DAEB9B47DA}" type="presOf" srcId="{5F0607AD-AE3F-4BDC-A453-0E9F61120600}" destId="{4982FA5A-9143-4998-A44F-716A9F4F0ED4}" srcOrd="0" destOrd="0" presId="urn:microsoft.com/office/officeart/2005/8/layout/venn3"/>
    <dgm:cxn modelId="{C02FC38F-7633-4CA0-A2CD-09D39ECFF97D}" type="presParOf" srcId="{4982FA5A-9143-4998-A44F-716A9F4F0ED4}" destId="{CD177C91-47B6-467A-9F35-C6D107CCF19A}" srcOrd="0" destOrd="0" presId="urn:microsoft.com/office/officeart/2005/8/layout/venn3"/>
    <dgm:cxn modelId="{EE365B79-FB42-4DC6-9AEF-2515855882C4}" type="presParOf" srcId="{4982FA5A-9143-4998-A44F-716A9F4F0ED4}" destId="{FB8485A1-DC55-4551-9240-00536F3DBC08}" srcOrd="1" destOrd="0" presId="urn:microsoft.com/office/officeart/2005/8/layout/venn3"/>
    <dgm:cxn modelId="{C5A7486B-5A11-4CDD-AAD1-889EEE2BBDAE}" type="presParOf" srcId="{4982FA5A-9143-4998-A44F-716A9F4F0ED4}" destId="{0DB8C581-55C7-41B5-A8CA-3F22CF019A95}" srcOrd="2" destOrd="0" presId="urn:microsoft.com/office/officeart/2005/8/layout/venn3"/>
    <dgm:cxn modelId="{30C9B48B-FFF2-489E-BE65-0FED1A9EE82C}" type="presParOf" srcId="{4982FA5A-9143-4998-A44F-716A9F4F0ED4}" destId="{070ACA8B-36DF-42A0-8499-3B0E9B745567}" srcOrd="3" destOrd="0" presId="urn:microsoft.com/office/officeart/2005/8/layout/venn3"/>
    <dgm:cxn modelId="{BA912F06-8108-439F-853C-8380CE8A7C2B}" type="presParOf" srcId="{4982FA5A-9143-4998-A44F-716A9F4F0ED4}" destId="{DF60A92F-748C-435A-B6B9-CB9492C5A006}" srcOrd="4" destOrd="0" presId="urn:microsoft.com/office/officeart/2005/8/layout/venn3"/>
    <dgm:cxn modelId="{61116A56-ACBB-4754-B331-5430102AAA7F}" type="presParOf" srcId="{4982FA5A-9143-4998-A44F-716A9F4F0ED4}" destId="{26A7E782-AFB9-4147-9935-8D6AA63CBA2A}" srcOrd="5" destOrd="0" presId="urn:microsoft.com/office/officeart/2005/8/layout/venn3"/>
    <dgm:cxn modelId="{9DB767B5-6500-487D-9CFA-46F0FABBAA7D}" type="presParOf" srcId="{4982FA5A-9143-4998-A44F-716A9F4F0ED4}" destId="{A8BA8B76-EDFC-4F84-8761-99DC57AA3FD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A6CAEC-D8C4-456D-933D-168E5313B9D1}" type="doc">
      <dgm:prSet loTypeId="urn:microsoft.com/office/officeart/2005/8/layout/hProcess9" loCatId="process" qsTypeId="urn:microsoft.com/office/officeart/2005/8/quickstyle/simple1" qsCatId="simple" csTypeId="urn:microsoft.com/office/officeart/2005/8/colors/accent1_2" csCatId="accent1" phldr="1"/>
      <dgm:spPr/>
    </dgm:pt>
    <dgm:pt modelId="{2AF8DD6D-4B81-42B1-AB3C-096261B2C589}">
      <dgm:prSet phldrT="[Text]"/>
      <dgm:spPr/>
      <dgm:t>
        <a:bodyPr/>
        <a:lstStyle/>
        <a:p>
          <a:r>
            <a:rPr lang="en-US" dirty="0" smtClean="0">
              <a:solidFill>
                <a:schemeClr val="tx1"/>
              </a:solidFill>
            </a:rPr>
            <a:t>Initiating decision-making process</a:t>
          </a:r>
          <a:endParaRPr lang="en-US" dirty="0">
            <a:solidFill>
              <a:schemeClr val="tx1"/>
            </a:solidFill>
          </a:endParaRPr>
        </a:p>
      </dgm:t>
    </dgm:pt>
    <dgm:pt modelId="{A6D960AD-C39C-4A5E-B08D-B5307A4C0E9B}" type="parTrans" cxnId="{85131061-B240-4A14-ABC7-C99615C48085}">
      <dgm:prSet/>
      <dgm:spPr/>
      <dgm:t>
        <a:bodyPr/>
        <a:lstStyle/>
        <a:p>
          <a:endParaRPr lang="en-US"/>
        </a:p>
      </dgm:t>
    </dgm:pt>
    <dgm:pt modelId="{D8FBB399-E415-4271-B210-DFCD32937B50}" type="sibTrans" cxnId="{85131061-B240-4A14-ABC7-C99615C48085}">
      <dgm:prSet/>
      <dgm:spPr/>
      <dgm:t>
        <a:bodyPr/>
        <a:lstStyle/>
        <a:p>
          <a:endParaRPr lang="en-US"/>
        </a:p>
      </dgm:t>
    </dgm:pt>
    <dgm:pt modelId="{8FBDD92D-2654-414B-B7AA-A0E476AEDCB2}">
      <dgm:prSet phldrT="[Text]"/>
      <dgm:spPr/>
      <dgm:t>
        <a:bodyPr/>
        <a:lstStyle/>
        <a:p>
          <a:r>
            <a:rPr lang="en-US" dirty="0" smtClean="0">
              <a:solidFill>
                <a:schemeClr val="tx2"/>
              </a:solidFill>
            </a:rPr>
            <a:t>Developing recommendation</a:t>
          </a:r>
          <a:endParaRPr lang="en-US" dirty="0">
            <a:solidFill>
              <a:schemeClr val="tx2"/>
            </a:solidFill>
          </a:endParaRPr>
        </a:p>
      </dgm:t>
    </dgm:pt>
    <dgm:pt modelId="{DFBD9CAC-EB04-42C2-8E36-48E958B149FE}" type="parTrans" cxnId="{9E2F7BA2-6AFD-4833-8BD5-D1BB12271278}">
      <dgm:prSet/>
      <dgm:spPr/>
      <dgm:t>
        <a:bodyPr/>
        <a:lstStyle/>
        <a:p>
          <a:endParaRPr lang="en-US"/>
        </a:p>
      </dgm:t>
    </dgm:pt>
    <dgm:pt modelId="{7FA027D8-7211-4A1C-8FFB-0FC1DA158BCF}" type="sibTrans" cxnId="{9E2F7BA2-6AFD-4833-8BD5-D1BB12271278}">
      <dgm:prSet/>
      <dgm:spPr/>
      <dgm:t>
        <a:bodyPr/>
        <a:lstStyle/>
        <a:p>
          <a:endParaRPr lang="en-US"/>
        </a:p>
      </dgm:t>
    </dgm:pt>
    <dgm:pt modelId="{345F3B35-B461-445B-9CDD-75512A1E6E12}">
      <dgm:prSet phldrT="[Text]"/>
      <dgm:spPr/>
      <dgm:t>
        <a:bodyPr/>
        <a:lstStyle/>
        <a:p>
          <a:r>
            <a:rPr lang="en-US" dirty="0" smtClean="0">
              <a:solidFill>
                <a:schemeClr val="tx1"/>
              </a:solidFill>
            </a:rPr>
            <a:t>Signing off on a recommendation or alternative</a:t>
          </a:r>
          <a:endParaRPr lang="en-US" dirty="0">
            <a:solidFill>
              <a:schemeClr val="tx1"/>
            </a:solidFill>
          </a:endParaRPr>
        </a:p>
      </dgm:t>
    </dgm:pt>
    <dgm:pt modelId="{AEBB41D1-3B80-4C97-92B8-F466CE79BC22}" type="parTrans" cxnId="{277DCB87-DC0A-419B-8F49-2F6DE50B2470}">
      <dgm:prSet/>
      <dgm:spPr/>
      <dgm:t>
        <a:bodyPr/>
        <a:lstStyle/>
        <a:p>
          <a:endParaRPr lang="en-US"/>
        </a:p>
      </dgm:t>
    </dgm:pt>
    <dgm:pt modelId="{DBCC4FAE-6DC0-4C1C-A5FF-28B9F4A92190}" type="sibTrans" cxnId="{277DCB87-DC0A-419B-8F49-2F6DE50B2470}">
      <dgm:prSet/>
      <dgm:spPr/>
      <dgm:t>
        <a:bodyPr/>
        <a:lstStyle/>
        <a:p>
          <a:endParaRPr lang="en-US"/>
        </a:p>
      </dgm:t>
    </dgm:pt>
    <dgm:pt modelId="{14D9D0D8-02CD-4D85-8108-AEFBC7605922}">
      <dgm:prSet/>
      <dgm:spPr/>
      <dgm:t>
        <a:bodyPr/>
        <a:lstStyle/>
        <a:p>
          <a:r>
            <a:rPr lang="en-US" dirty="0" smtClean="0">
              <a:solidFill>
                <a:schemeClr val="tx1"/>
              </a:solidFill>
            </a:rPr>
            <a:t>Implementing the decision</a:t>
          </a:r>
          <a:endParaRPr lang="en-US" dirty="0">
            <a:solidFill>
              <a:schemeClr val="tx1"/>
            </a:solidFill>
          </a:endParaRPr>
        </a:p>
      </dgm:t>
    </dgm:pt>
    <dgm:pt modelId="{2E50ED80-6094-48AD-87FE-6414BDDD8DE3}" type="parTrans" cxnId="{214AFAD9-897C-46F9-87FC-D259628732D9}">
      <dgm:prSet/>
      <dgm:spPr/>
      <dgm:t>
        <a:bodyPr/>
        <a:lstStyle/>
        <a:p>
          <a:endParaRPr lang="en-US"/>
        </a:p>
      </dgm:t>
    </dgm:pt>
    <dgm:pt modelId="{D4BAA899-9E84-4D20-BF06-C30AF9964EF3}" type="sibTrans" cxnId="{214AFAD9-897C-46F9-87FC-D259628732D9}">
      <dgm:prSet/>
      <dgm:spPr/>
      <dgm:t>
        <a:bodyPr/>
        <a:lstStyle/>
        <a:p>
          <a:endParaRPr lang="en-US"/>
        </a:p>
      </dgm:t>
    </dgm:pt>
    <dgm:pt modelId="{88F00548-8A61-4955-B839-D8BB89F3924E}" type="pres">
      <dgm:prSet presAssocID="{8EA6CAEC-D8C4-456D-933D-168E5313B9D1}" presName="CompostProcess" presStyleCnt="0">
        <dgm:presLayoutVars>
          <dgm:dir/>
          <dgm:resizeHandles val="exact"/>
        </dgm:presLayoutVars>
      </dgm:prSet>
      <dgm:spPr/>
    </dgm:pt>
    <dgm:pt modelId="{E94B9408-9A99-4604-9480-70394E36DAC6}" type="pres">
      <dgm:prSet presAssocID="{8EA6CAEC-D8C4-456D-933D-168E5313B9D1}" presName="arrow" presStyleLbl="bgShp" presStyleIdx="0" presStyleCnt="1"/>
      <dgm:spPr/>
    </dgm:pt>
    <dgm:pt modelId="{AA39B363-42FA-485B-8D84-5870006F5A9A}" type="pres">
      <dgm:prSet presAssocID="{8EA6CAEC-D8C4-456D-933D-168E5313B9D1}" presName="linearProcess" presStyleCnt="0"/>
      <dgm:spPr/>
    </dgm:pt>
    <dgm:pt modelId="{184D9F9D-3BA3-4811-A951-74CBD3784990}" type="pres">
      <dgm:prSet presAssocID="{2AF8DD6D-4B81-42B1-AB3C-096261B2C589}" presName="textNode" presStyleLbl="node1" presStyleIdx="0" presStyleCnt="4">
        <dgm:presLayoutVars>
          <dgm:bulletEnabled val="1"/>
        </dgm:presLayoutVars>
      </dgm:prSet>
      <dgm:spPr/>
      <dgm:t>
        <a:bodyPr/>
        <a:lstStyle/>
        <a:p>
          <a:endParaRPr lang="en-US"/>
        </a:p>
      </dgm:t>
    </dgm:pt>
    <dgm:pt modelId="{6EEC361F-71FC-4426-8532-5B0E51A884C0}" type="pres">
      <dgm:prSet presAssocID="{D8FBB399-E415-4271-B210-DFCD32937B50}" presName="sibTrans" presStyleCnt="0"/>
      <dgm:spPr/>
    </dgm:pt>
    <dgm:pt modelId="{5AD71430-72C4-42CA-B3AF-81162318F697}" type="pres">
      <dgm:prSet presAssocID="{8FBDD92D-2654-414B-B7AA-A0E476AEDCB2}" presName="textNode" presStyleLbl="node1" presStyleIdx="1" presStyleCnt="4">
        <dgm:presLayoutVars>
          <dgm:bulletEnabled val="1"/>
        </dgm:presLayoutVars>
      </dgm:prSet>
      <dgm:spPr/>
      <dgm:t>
        <a:bodyPr/>
        <a:lstStyle/>
        <a:p>
          <a:endParaRPr lang="en-US"/>
        </a:p>
      </dgm:t>
    </dgm:pt>
    <dgm:pt modelId="{8BECB97A-4E01-4166-AA31-D978D48A50F0}" type="pres">
      <dgm:prSet presAssocID="{7FA027D8-7211-4A1C-8FFB-0FC1DA158BCF}" presName="sibTrans" presStyleCnt="0"/>
      <dgm:spPr/>
    </dgm:pt>
    <dgm:pt modelId="{04B0B193-F0BB-4102-A791-7F118BEC4689}" type="pres">
      <dgm:prSet presAssocID="{345F3B35-B461-445B-9CDD-75512A1E6E12}" presName="textNode" presStyleLbl="node1" presStyleIdx="2" presStyleCnt="4">
        <dgm:presLayoutVars>
          <dgm:bulletEnabled val="1"/>
        </dgm:presLayoutVars>
      </dgm:prSet>
      <dgm:spPr/>
      <dgm:t>
        <a:bodyPr/>
        <a:lstStyle/>
        <a:p>
          <a:endParaRPr lang="en-US"/>
        </a:p>
      </dgm:t>
    </dgm:pt>
    <dgm:pt modelId="{DD337B56-E01E-43BD-AE09-DEDEF3BA0CDA}" type="pres">
      <dgm:prSet presAssocID="{DBCC4FAE-6DC0-4C1C-A5FF-28B9F4A92190}" presName="sibTrans" presStyleCnt="0"/>
      <dgm:spPr/>
    </dgm:pt>
    <dgm:pt modelId="{B5B5D099-D982-4300-8E81-72BCDFC8E9AE}" type="pres">
      <dgm:prSet presAssocID="{14D9D0D8-02CD-4D85-8108-AEFBC7605922}" presName="textNode" presStyleLbl="node1" presStyleIdx="3" presStyleCnt="4">
        <dgm:presLayoutVars>
          <dgm:bulletEnabled val="1"/>
        </dgm:presLayoutVars>
      </dgm:prSet>
      <dgm:spPr/>
      <dgm:t>
        <a:bodyPr/>
        <a:lstStyle/>
        <a:p>
          <a:endParaRPr lang="en-US"/>
        </a:p>
      </dgm:t>
    </dgm:pt>
  </dgm:ptLst>
  <dgm:cxnLst>
    <dgm:cxn modelId="{C2D53B16-449F-4692-8244-4C1EF0B15CA8}" type="presOf" srcId="{8FBDD92D-2654-414B-B7AA-A0E476AEDCB2}" destId="{5AD71430-72C4-42CA-B3AF-81162318F697}" srcOrd="0" destOrd="0" presId="urn:microsoft.com/office/officeart/2005/8/layout/hProcess9"/>
    <dgm:cxn modelId="{EE348FE0-CA23-4C2A-A8A1-8ADBE9429130}" type="presOf" srcId="{14D9D0D8-02CD-4D85-8108-AEFBC7605922}" destId="{B5B5D099-D982-4300-8E81-72BCDFC8E9AE}" srcOrd="0" destOrd="0" presId="urn:microsoft.com/office/officeart/2005/8/layout/hProcess9"/>
    <dgm:cxn modelId="{065073C8-C35C-4ABB-8014-EF916B7A8E7C}" type="presOf" srcId="{2AF8DD6D-4B81-42B1-AB3C-096261B2C589}" destId="{184D9F9D-3BA3-4811-A951-74CBD3784990}" srcOrd="0" destOrd="0" presId="urn:microsoft.com/office/officeart/2005/8/layout/hProcess9"/>
    <dgm:cxn modelId="{1AAF74D8-1F49-4296-BCBE-45324BCE4F60}" type="presOf" srcId="{345F3B35-B461-445B-9CDD-75512A1E6E12}" destId="{04B0B193-F0BB-4102-A791-7F118BEC4689}" srcOrd="0" destOrd="0" presId="urn:microsoft.com/office/officeart/2005/8/layout/hProcess9"/>
    <dgm:cxn modelId="{277DCB87-DC0A-419B-8F49-2F6DE50B2470}" srcId="{8EA6CAEC-D8C4-456D-933D-168E5313B9D1}" destId="{345F3B35-B461-445B-9CDD-75512A1E6E12}" srcOrd="2" destOrd="0" parTransId="{AEBB41D1-3B80-4C97-92B8-F466CE79BC22}" sibTransId="{DBCC4FAE-6DC0-4C1C-A5FF-28B9F4A92190}"/>
    <dgm:cxn modelId="{A0D2BD10-5307-4812-933E-5E4902319667}" type="presOf" srcId="{8EA6CAEC-D8C4-456D-933D-168E5313B9D1}" destId="{88F00548-8A61-4955-B839-D8BB89F3924E}" srcOrd="0" destOrd="0" presId="urn:microsoft.com/office/officeart/2005/8/layout/hProcess9"/>
    <dgm:cxn modelId="{85131061-B240-4A14-ABC7-C99615C48085}" srcId="{8EA6CAEC-D8C4-456D-933D-168E5313B9D1}" destId="{2AF8DD6D-4B81-42B1-AB3C-096261B2C589}" srcOrd="0" destOrd="0" parTransId="{A6D960AD-C39C-4A5E-B08D-B5307A4C0E9B}" sibTransId="{D8FBB399-E415-4271-B210-DFCD32937B50}"/>
    <dgm:cxn modelId="{9E2F7BA2-6AFD-4833-8BD5-D1BB12271278}" srcId="{8EA6CAEC-D8C4-456D-933D-168E5313B9D1}" destId="{8FBDD92D-2654-414B-B7AA-A0E476AEDCB2}" srcOrd="1" destOrd="0" parTransId="{DFBD9CAC-EB04-42C2-8E36-48E958B149FE}" sibTransId="{7FA027D8-7211-4A1C-8FFB-0FC1DA158BCF}"/>
    <dgm:cxn modelId="{214AFAD9-897C-46F9-87FC-D259628732D9}" srcId="{8EA6CAEC-D8C4-456D-933D-168E5313B9D1}" destId="{14D9D0D8-02CD-4D85-8108-AEFBC7605922}" srcOrd="3" destOrd="0" parTransId="{2E50ED80-6094-48AD-87FE-6414BDDD8DE3}" sibTransId="{D4BAA899-9E84-4D20-BF06-C30AF9964EF3}"/>
    <dgm:cxn modelId="{6DD29A21-9C8F-42C8-8544-29415F4AB0AA}" type="presParOf" srcId="{88F00548-8A61-4955-B839-D8BB89F3924E}" destId="{E94B9408-9A99-4604-9480-70394E36DAC6}" srcOrd="0" destOrd="0" presId="urn:microsoft.com/office/officeart/2005/8/layout/hProcess9"/>
    <dgm:cxn modelId="{BC45C58B-FCCA-4BAD-BDE8-7ECC12F2E6DD}" type="presParOf" srcId="{88F00548-8A61-4955-B839-D8BB89F3924E}" destId="{AA39B363-42FA-485B-8D84-5870006F5A9A}" srcOrd="1" destOrd="0" presId="urn:microsoft.com/office/officeart/2005/8/layout/hProcess9"/>
    <dgm:cxn modelId="{D95EF1C5-BBD0-4178-A2EC-FDA8F7DD896F}" type="presParOf" srcId="{AA39B363-42FA-485B-8D84-5870006F5A9A}" destId="{184D9F9D-3BA3-4811-A951-74CBD3784990}" srcOrd="0" destOrd="0" presId="urn:microsoft.com/office/officeart/2005/8/layout/hProcess9"/>
    <dgm:cxn modelId="{B6AB05BA-4CA2-4C3E-92D5-9A5D57F374E6}" type="presParOf" srcId="{AA39B363-42FA-485B-8D84-5870006F5A9A}" destId="{6EEC361F-71FC-4426-8532-5B0E51A884C0}" srcOrd="1" destOrd="0" presId="urn:microsoft.com/office/officeart/2005/8/layout/hProcess9"/>
    <dgm:cxn modelId="{927837AE-E830-4DF2-A22D-059AC9A209D1}" type="presParOf" srcId="{AA39B363-42FA-485B-8D84-5870006F5A9A}" destId="{5AD71430-72C4-42CA-B3AF-81162318F697}" srcOrd="2" destOrd="0" presId="urn:microsoft.com/office/officeart/2005/8/layout/hProcess9"/>
    <dgm:cxn modelId="{1B7135C9-DB91-4D56-A7DC-C15AE2CC2094}" type="presParOf" srcId="{AA39B363-42FA-485B-8D84-5870006F5A9A}" destId="{8BECB97A-4E01-4166-AA31-D978D48A50F0}" srcOrd="3" destOrd="0" presId="urn:microsoft.com/office/officeart/2005/8/layout/hProcess9"/>
    <dgm:cxn modelId="{BA6A5F35-B36C-4AC8-8AA1-51910A2FD9B5}" type="presParOf" srcId="{AA39B363-42FA-485B-8D84-5870006F5A9A}" destId="{04B0B193-F0BB-4102-A791-7F118BEC4689}" srcOrd="4" destOrd="0" presId="urn:microsoft.com/office/officeart/2005/8/layout/hProcess9"/>
    <dgm:cxn modelId="{4378B8A7-C39E-46AD-875C-9BAE40583FC9}" type="presParOf" srcId="{AA39B363-42FA-485B-8D84-5870006F5A9A}" destId="{DD337B56-E01E-43BD-AE09-DEDEF3BA0CDA}" srcOrd="5" destOrd="0" presId="urn:microsoft.com/office/officeart/2005/8/layout/hProcess9"/>
    <dgm:cxn modelId="{E0183737-977D-43B1-A862-DA0F6986DA7A}" type="presParOf" srcId="{AA39B363-42FA-485B-8D84-5870006F5A9A}" destId="{B5B5D099-D982-4300-8E81-72BCDFC8E9A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B0DE5-7F40-48CD-A464-C908A9173FFB}" type="doc">
      <dgm:prSet loTypeId="urn:microsoft.com/office/officeart/2005/8/layout/venn1" loCatId="relationship" qsTypeId="urn:microsoft.com/office/officeart/2005/8/quickstyle/simple1" qsCatId="simple" csTypeId="urn:microsoft.com/office/officeart/2005/8/colors/accent1_2" csCatId="accent1" phldr="1"/>
      <dgm:spPr/>
    </dgm:pt>
    <dgm:pt modelId="{B3F309D4-DFA2-4C20-8748-FA43A204AEFF}">
      <dgm:prSet phldrT="[Text]" custT="1"/>
      <dgm:spPr/>
      <dgm:t>
        <a:bodyPr/>
        <a:lstStyle/>
        <a:p>
          <a:r>
            <a:rPr lang="en-US" sz="2400" b="1" dirty="0" smtClean="0"/>
            <a:t>Decisions</a:t>
          </a:r>
        </a:p>
        <a:p>
          <a:r>
            <a:rPr lang="en-US" sz="2000" dirty="0" smtClean="0">
              <a:solidFill>
                <a:schemeClr val="tx1">
                  <a:lumMod val="50000"/>
                  <a:lumOff val="50000"/>
                </a:schemeClr>
              </a:solidFill>
            </a:rPr>
            <a:t>Whether or not to close campus</a:t>
          </a:r>
          <a:endParaRPr lang="en-US" sz="2000" dirty="0">
            <a:solidFill>
              <a:schemeClr val="tx1">
                <a:lumMod val="50000"/>
                <a:lumOff val="50000"/>
              </a:schemeClr>
            </a:solidFill>
          </a:endParaRPr>
        </a:p>
      </dgm:t>
    </dgm:pt>
    <dgm:pt modelId="{75933529-390C-4760-9E9D-684D64896A75}" type="parTrans" cxnId="{6B8298FA-1EE3-4B2A-8A67-4FB256A0FE77}">
      <dgm:prSet/>
      <dgm:spPr/>
      <dgm:t>
        <a:bodyPr/>
        <a:lstStyle/>
        <a:p>
          <a:endParaRPr lang="en-US"/>
        </a:p>
      </dgm:t>
    </dgm:pt>
    <dgm:pt modelId="{F4E037A3-C435-45A6-969B-0E734257796E}" type="sibTrans" cxnId="{6B8298FA-1EE3-4B2A-8A67-4FB256A0FE77}">
      <dgm:prSet/>
      <dgm:spPr/>
      <dgm:t>
        <a:bodyPr/>
        <a:lstStyle/>
        <a:p>
          <a:endParaRPr lang="en-US"/>
        </a:p>
      </dgm:t>
    </dgm:pt>
    <dgm:pt modelId="{AA3FC9AB-A862-4B52-BA05-23F8046B1E64}">
      <dgm:prSet phldrT="[Text]" custT="1"/>
      <dgm:spPr/>
      <dgm:t>
        <a:bodyPr/>
        <a:lstStyle/>
        <a:p>
          <a:r>
            <a:rPr lang="en-US" sz="2400" b="1" dirty="0" smtClean="0"/>
            <a:t>People or “Actors”</a:t>
          </a:r>
        </a:p>
        <a:p>
          <a:r>
            <a:rPr lang="en-US" sz="2000" b="0" dirty="0" smtClean="0">
              <a:solidFill>
                <a:schemeClr val="tx1">
                  <a:lumMod val="50000"/>
                  <a:lumOff val="50000"/>
                </a:schemeClr>
              </a:solidFill>
            </a:rPr>
            <a:t>Facilities Management, President, </a:t>
          </a:r>
          <a:r>
            <a:rPr lang="en-US" sz="2000" b="0" dirty="0" err="1" smtClean="0">
              <a:solidFill>
                <a:schemeClr val="tx1">
                  <a:lumMod val="50000"/>
                  <a:lumOff val="50000"/>
                </a:schemeClr>
              </a:solidFill>
            </a:rPr>
            <a:t>Provost,etc</a:t>
          </a:r>
          <a:r>
            <a:rPr lang="en-US" sz="2000" b="0" dirty="0" smtClean="0">
              <a:solidFill>
                <a:schemeClr val="tx1">
                  <a:lumMod val="50000"/>
                  <a:lumOff val="50000"/>
                </a:schemeClr>
              </a:solidFill>
            </a:rPr>
            <a:t>.</a:t>
          </a:r>
        </a:p>
        <a:p>
          <a:endParaRPr lang="en-US" sz="2400" b="1" dirty="0"/>
        </a:p>
      </dgm:t>
    </dgm:pt>
    <dgm:pt modelId="{A68A4D5B-D8EC-46BB-943A-7A6E557C6AA1}" type="parTrans" cxnId="{3CD51E7D-349D-4293-871E-9759C5FDF803}">
      <dgm:prSet/>
      <dgm:spPr/>
      <dgm:t>
        <a:bodyPr/>
        <a:lstStyle/>
        <a:p>
          <a:endParaRPr lang="en-US"/>
        </a:p>
      </dgm:t>
    </dgm:pt>
    <dgm:pt modelId="{4ACC112E-B092-4477-91D3-8ECF21E3637B}" type="sibTrans" cxnId="{3CD51E7D-349D-4293-871E-9759C5FDF803}">
      <dgm:prSet/>
      <dgm:spPr/>
      <dgm:t>
        <a:bodyPr/>
        <a:lstStyle/>
        <a:p>
          <a:endParaRPr lang="en-US"/>
        </a:p>
      </dgm:t>
    </dgm:pt>
    <dgm:pt modelId="{C0806108-D401-40F6-8708-2609F652F4A8}">
      <dgm:prSet phldrT="[Text]" custT="1"/>
      <dgm:spPr/>
      <dgm:t>
        <a:bodyPr/>
        <a:lstStyle/>
        <a:p>
          <a:r>
            <a:rPr lang="en-US" sz="2400" b="1" dirty="0" smtClean="0"/>
            <a:t>Types of participation</a:t>
          </a:r>
        </a:p>
        <a:p>
          <a:r>
            <a:rPr lang="en-US" sz="1800" dirty="0" smtClean="0">
              <a:solidFill>
                <a:schemeClr val="tx1">
                  <a:lumMod val="50000"/>
                  <a:lumOff val="50000"/>
                </a:schemeClr>
              </a:solidFill>
            </a:rPr>
            <a:t>Tracking weather, making decision, informing campus, etc. </a:t>
          </a:r>
          <a:endParaRPr lang="en-US" sz="1800" dirty="0">
            <a:solidFill>
              <a:schemeClr val="tx1">
                <a:lumMod val="50000"/>
                <a:lumOff val="50000"/>
              </a:schemeClr>
            </a:solidFill>
          </a:endParaRPr>
        </a:p>
      </dgm:t>
    </dgm:pt>
    <dgm:pt modelId="{DFBC7E70-1A53-4294-AF81-75E146392746}" type="parTrans" cxnId="{08528620-8376-4705-BCB8-1F4CF616F2EF}">
      <dgm:prSet/>
      <dgm:spPr/>
      <dgm:t>
        <a:bodyPr/>
        <a:lstStyle/>
        <a:p>
          <a:endParaRPr lang="en-US"/>
        </a:p>
      </dgm:t>
    </dgm:pt>
    <dgm:pt modelId="{D3905518-20A1-4F30-8565-53723B9E5D3F}" type="sibTrans" cxnId="{08528620-8376-4705-BCB8-1F4CF616F2EF}">
      <dgm:prSet/>
      <dgm:spPr/>
      <dgm:t>
        <a:bodyPr/>
        <a:lstStyle/>
        <a:p>
          <a:endParaRPr lang="en-US"/>
        </a:p>
      </dgm:t>
    </dgm:pt>
    <dgm:pt modelId="{105616C8-EF89-473A-9994-1628C4EBCA6D}" type="pres">
      <dgm:prSet presAssocID="{B9AB0DE5-7F40-48CD-A464-C908A9173FFB}" presName="compositeShape" presStyleCnt="0">
        <dgm:presLayoutVars>
          <dgm:chMax val="7"/>
          <dgm:dir/>
          <dgm:resizeHandles val="exact"/>
        </dgm:presLayoutVars>
      </dgm:prSet>
      <dgm:spPr/>
    </dgm:pt>
    <dgm:pt modelId="{7BEF4CCF-77D5-4CCB-A0B7-8C804302DD2A}" type="pres">
      <dgm:prSet presAssocID="{B3F309D4-DFA2-4C20-8748-FA43A204AEFF}" presName="circ1" presStyleLbl="vennNode1" presStyleIdx="0" presStyleCnt="3"/>
      <dgm:spPr/>
      <dgm:t>
        <a:bodyPr/>
        <a:lstStyle/>
        <a:p>
          <a:endParaRPr lang="en-US"/>
        </a:p>
      </dgm:t>
    </dgm:pt>
    <dgm:pt modelId="{ECD23950-5C71-475F-9ED2-EFF45725F351}" type="pres">
      <dgm:prSet presAssocID="{B3F309D4-DFA2-4C20-8748-FA43A204AEFF}" presName="circ1Tx" presStyleLbl="revTx" presStyleIdx="0" presStyleCnt="0">
        <dgm:presLayoutVars>
          <dgm:chMax val="0"/>
          <dgm:chPref val="0"/>
          <dgm:bulletEnabled val="1"/>
        </dgm:presLayoutVars>
      </dgm:prSet>
      <dgm:spPr/>
      <dgm:t>
        <a:bodyPr/>
        <a:lstStyle/>
        <a:p>
          <a:endParaRPr lang="en-US"/>
        </a:p>
      </dgm:t>
    </dgm:pt>
    <dgm:pt modelId="{88538013-5BD7-4E5C-AE34-31CCB544216B}" type="pres">
      <dgm:prSet presAssocID="{AA3FC9AB-A862-4B52-BA05-23F8046B1E64}" presName="circ2" presStyleLbl="vennNode1" presStyleIdx="1" presStyleCnt="3"/>
      <dgm:spPr/>
      <dgm:t>
        <a:bodyPr/>
        <a:lstStyle/>
        <a:p>
          <a:endParaRPr lang="en-US"/>
        </a:p>
      </dgm:t>
    </dgm:pt>
    <dgm:pt modelId="{3E4146BC-6C89-4E27-9908-DD10A84F302A}" type="pres">
      <dgm:prSet presAssocID="{AA3FC9AB-A862-4B52-BA05-23F8046B1E64}" presName="circ2Tx" presStyleLbl="revTx" presStyleIdx="0" presStyleCnt="0">
        <dgm:presLayoutVars>
          <dgm:chMax val="0"/>
          <dgm:chPref val="0"/>
          <dgm:bulletEnabled val="1"/>
        </dgm:presLayoutVars>
      </dgm:prSet>
      <dgm:spPr/>
      <dgm:t>
        <a:bodyPr/>
        <a:lstStyle/>
        <a:p>
          <a:endParaRPr lang="en-US"/>
        </a:p>
      </dgm:t>
    </dgm:pt>
    <dgm:pt modelId="{8B2046CB-17D8-4B06-883B-5DEC18FEC1B7}" type="pres">
      <dgm:prSet presAssocID="{C0806108-D401-40F6-8708-2609F652F4A8}" presName="circ3" presStyleLbl="vennNode1" presStyleIdx="2" presStyleCnt="3"/>
      <dgm:spPr/>
      <dgm:t>
        <a:bodyPr/>
        <a:lstStyle/>
        <a:p>
          <a:endParaRPr lang="en-US"/>
        </a:p>
      </dgm:t>
    </dgm:pt>
    <dgm:pt modelId="{AC80005F-E81B-43C5-B7C4-570D3A11AE90}" type="pres">
      <dgm:prSet presAssocID="{C0806108-D401-40F6-8708-2609F652F4A8}" presName="circ3Tx" presStyleLbl="revTx" presStyleIdx="0" presStyleCnt="0">
        <dgm:presLayoutVars>
          <dgm:chMax val="0"/>
          <dgm:chPref val="0"/>
          <dgm:bulletEnabled val="1"/>
        </dgm:presLayoutVars>
      </dgm:prSet>
      <dgm:spPr/>
      <dgm:t>
        <a:bodyPr/>
        <a:lstStyle/>
        <a:p>
          <a:endParaRPr lang="en-US"/>
        </a:p>
      </dgm:t>
    </dgm:pt>
  </dgm:ptLst>
  <dgm:cxnLst>
    <dgm:cxn modelId="{3CD51E7D-349D-4293-871E-9759C5FDF803}" srcId="{B9AB0DE5-7F40-48CD-A464-C908A9173FFB}" destId="{AA3FC9AB-A862-4B52-BA05-23F8046B1E64}" srcOrd="1" destOrd="0" parTransId="{A68A4D5B-D8EC-46BB-943A-7A6E557C6AA1}" sibTransId="{4ACC112E-B092-4477-91D3-8ECF21E3637B}"/>
    <dgm:cxn modelId="{40CDA44C-3EA8-421C-9501-613074B4EF53}" type="presOf" srcId="{AA3FC9AB-A862-4B52-BA05-23F8046B1E64}" destId="{3E4146BC-6C89-4E27-9908-DD10A84F302A}" srcOrd="1" destOrd="0" presId="urn:microsoft.com/office/officeart/2005/8/layout/venn1"/>
    <dgm:cxn modelId="{08528620-8376-4705-BCB8-1F4CF616F2EF}" srcId="{B9AB0DE5-7F40-48CD-A464-C908A9173FFB}" destId="{C0806108-D401-40F6-8708-2609F652F4A8}" srcOrd="2" destOrd="0" parTransId="{DFBC7E70-1A53-4294-AF81-75E146392746}" sibTransId="{D3905518-20A1-4F30-8565-53723B9E5D3F}"/>
    <dgm:cxn modelId="{AD506B62-AE4A-42C7-B51F-A269FFC74C2A}" type="presOf" srcId="{AA3FC9AB-A862-4B52-BA05-23F8046B1E64}" destId="{88538013-5BD7-4E5C-AE34-31CCB544216B}" srcOrd="0" destOrd="0" presId="urn:microsoft.com/office/officeart/2005/8/layout/venn1"/>
    <dgm:cxn modelId="{6B8298FA-1EE3-4B2A-8A67-4FB256A0FE77}" srcId="{B9AB0DE5-7F40-48CD-A464-C908A9173FFB}" destId="{B3F309D4-DFA2-4C20-8748-FA43A204AEFF}" srcOrd="0" destOrd="0" parTransId="{75933529-390C-4760-9E9D-684D64896A75}" sibTransId="{F4E037A3-C435-45A6-969B-0E734257796E}"/>
    <dgm:cxn modelId="{891D2165-038E-4813-B396-898ECC2C079F}" type="presOf" srcId="{B9AB0DE5-7F40-48CD-A464-C908A9173FFB}" destId="{105616C8-EF89-473A-9994-1628C4EBCA6D}" srcOrd="0" destOrd="0" presId="urn:microsoft.com/office/officeart/2005/8/layout/venn1"/>
    <dgm:cxn modelId="{AFCA2884-6E0B-4F7D-9E51-FEB70420C4E8}" type="presOf" srcId="{B3F309D4-DFA2-4C20-8748-FA43A204AEFF}" destId="{7BEF4CCF-77D5-4CCB-A0B7-8C804302DD2A}" srcOrd="0" destOrd="0" presId="urn:microsoft.com/office/officeart/2005/8/layout/venn1"/>
    <dgm:cxn modelId="{5F737626-84F9-44C0-B1ED-50E987167878}" type="presOf" srcId="{B3F309D4-DFA2-4C20-8748-FA43A204AEFF}" destId="{ECD23950-5C71-475F-9ED2-EFF45725F351}" srcOrd="1" destOrd="0" presId="urn:microsoft.com/office/officeart/2005/8/layout/venn1"/>
    <dgm:cxn modelId="{C6AB3CEF-8235-47BC-8EFC-D0993C3BE3A2}" type="presOf" srcId="{C0806108-D401-40F6-8708-2609F652F4A8}" destId="{AC80005F-E81B-43C5-B7C4-570D3A11AE90}" srcOrd="1" destOrd="0" presId="urn:microsoft.com/office/officeart/2005/8/layout/venn1"/>
    <dgm:cxn modelId="{95AF424F-8844-448E-BCE3-954BF40CF89A}" type="presOf" srcId="{C0806108-D401-40F6-8708-2609F652F4A8}" destId="{8B2046CB-17D8-4B06-883B-5DEC18FEC1B7}" srcOrd="0" destOrd="0" presId="urn:microsoft.com/office/officeart/2005/8/layout/venn1"/>
    <dgm:cxn modelId="{2BB4AC6B-82BD-447E-BEDD-CAF4397F9564}" type="presParOf" srcId="{105616C8-EF89-473A-9994-1628C4EBCA6D}" destId="{7BEF4CCF-77D5-4CCB-A0B7-8C804302DD2A}" srcOrd="0" destOrd="0" presId="urn:microsoft.com/office/officeart/2005/8/layout/venn1"/>
    <dgm:cxn modelId="{E855CA54-4202-4F6E-A492-08F8D1E30B74}" type="presParOf" srcId="{105616C8-EF89-473A-9994-1628C4EBCA6D}" destId="{ECD23950-5C71-475F-9ED2-EFF45725F351}" srcOrd="1" destOrd="0" presId="urn:microsoft.com/office/officeart/2005/8/layout/venn1"/>
    <dgm:cxn modelId="{90212697-8866-4179-AF78-4FA3D37AFC4B}" type="presParOf" srcId="{105616C8-EF89-473A-9994-1628C4EBCA6D}" destId="{88538013-5BD7-4E5C-AE34-31CCB544216B}" srcOrd="2" destOrd="0" presId="urn:microsoft.com/office/officeart/2005/8/layout/venn1"/>
    <dgm:cxn modelId="{6188E784-9A01-48E7-91EE-56C7DCCE1E37}" type="presParOf" srcId="{105616C8-EF89-473A-9994-1628C4EBCA6D}" destId="{3E4146BC-6C89-4E27-9908-DD10A84F302A}" srcOrd="3" destOrd="0" presId="urn:microsoft.com/office/officeart/2005/8/layout/venn1"/>
    <dgm:cxn modelId="{A86A38B9-CE06-4035-BC41-55F469951006}" type="presParOf" srcId="{105616C8-EF89-473A-9994-1628C4EBCA6D}" destId="{8B2046CB-17D8-4B06-883B-5DEC18FEC1B7}" srcOrd="4" destOrd="0" presId="urn:microsoft.com/office/officeart/2005/8/layout/venn1"/>
    <dgm:cxn modelId="{7C473321-BA5E-4371-80EB-ED44D4BDE140}" type="presParOf" srcId="{105616C8-EF89-473A-9994-1628C4EBCA6D}" destId="{AC80005F-E81B-43C5-B7C4-570D3A11AE9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4E3EF-AF3B-4F8C-AC79-BAE9566FDC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4AD432-C564-40B3-8A49-96FE9982E9BD}">
      <dgm:prSet phldrT="[Text]"/>
      <dgm:spPr/>
      <dgm:t>
        <a:bodyPr/>
        <a:lstStyle/>
        <a:p>
          <a:r>
            <a:rPr lang="en-US" dirty="0" smtClean="0">
              <a:solidFill>
                <a:schemeClr val="tx1"/>
              </a:solidFill>
            </a:rPr>
            <a:t>Big or small day-to-day decisions</a:t>
          </a:r>
          <a:endParaRPr lang="en-US" dirty="0">
            <a:solidFill>
              <a:schemeClr val="tx1"/>
            </a:solidFill>
          </a:endParaRPr>
        </a:p>
      </dgm:t>
    </dgm:pt>
    <dgm:pt modelId="{A3EC0D3F-1F70-4F34-A362-3ED875BC00AE}" type="parTrans" cxnId="{D61CD936-3D23-40D8-9462-2B67E24F68D3}">
      <dgm:prSet/>
      <dgm:spPr/>
      <dgm:t>
        <a:bodyPr/>
        <a:lstStyle/>
        <a:p>
          <a:endParaRPr lang="en-US"/>
        </a:p>
      </dgm:t>
    </dgm:pt>
    <dgm:pt modelId="{F67E0BDA-8A99-4306-A50A-0F395D220345}" type="sibTrans" cxnId="{D61CD936-3D23-40D8-9462-2B67E24F68D3}">
      <dgm:prSet/>
      <dgm:spPr/>
      <dgm:t>
        <a:bodyPr/>
        <a:lstStyle/>
        <a:p>
          <a:endParaRPr lang="en-US"/>
        </a:p>
      </dgm:t>
    </dgm:pt>
    <dgm:pt modelId="{D071DA7F-1247-4EA2-A6E7-7BFC4362F2B0}">
      <dgm:prSet phldrT="[Text]"/>
      <dgm:spPr/>
      <dgm:t>
        <a:bodyPr/>
        <a:lstStyle/>
        <a:p>
          <a:r>
            <a:rPr lang="en-US" dirty="0" smtClean="0">
              <a:solidFill>
                <a:schemeClr val="tx1"/>
              </a:solidFill>
            </a:rPr>
            <a:t>Organization design</a:t>
          </a:r>
          <a:endParaRPr lang="en-US" dirty="0">
            <a:solidFill>
              <a:schemeClr val="tx1"/>
            </a:solidFill>
          </a:endParaRPr>
        </a:p>
      </dgm:t>
    </dgm:pt>
    <dgm:pt modelId="{6DAAEE5F-EF42-47A8-B530-824522C61D32}" type="parTrans" cxnId="{6E3AED47-896C-485F-9563-187684B2F351}">
      <dgm:prSet/>
      <dgm:spPr/>
      <dgm:t>
        <a:bodyPr/>
        <a:lstStyle/>
        <a:p>
          <a:endParaRPr lang="en-US"/>
        </a:p>
      </dgm:t>
    </dgm:pt>
    <dgm:pt modelId="{FC6F23B2-B39F-458A-921C-12AFF08EE674}" type="sibTrans" cxnId="{6E3AED47-896C-485F-9563-187684B2F351}">
      <dgm:prSet/>
      <dgm:spPr/>
      <dgm:t>
        <a:bodyPr/>
        <a:lstStyle/>
        <a:p>
          <a:endParaRPr lang="en-US"/>
        </a:p>
      </dgm:t>
    </dgm:pt>
    <dgm:pt modelId="{047B11FD-1451-4595-9B7B-58A3E4D1A636}">
      <dgm:prSet phldrT="[Text]"/>
      <dgm:spPr/>
      <dgm:t>
        <a:bodyPr/>
        <a:lstStyle/>
        <a:p>
          <a:r>
            <a:rPr lang="en-US" dirty="0" smtClean="0">
              <a:solidFill>
                <a:schemeClr val="tx1"/>
              </a:solidFill>
            </a:rPr>
            <a:t>Initiative planning/ execution</a:t>
          </a:r>
          <a:endParaRPr lang="en-US" dirty="0">
            <a:solidFill>
              <a:schemeClr val="tx1"/>
            </a:solidFill>
          </a:endParaRPr>
        </a:p>
      </dgm:t>
    </dgm:pt>
    <dgm:pt modelId="{55D1C1BD-F81A-4B22-8A88-1BE81253B410}" type="parTrans" cxnId="{DFEE2AC3-A451-4DF5-A1E6-FE2E409CD8EE}">
      <dgm:prSet/>
      <dgm:spPr/>
      <dgm:t>
        <a:bodyPr/>
        <a:lstStyle/>
        <a:p>
          <a:endParaRPr lang="en-US"/>
        </a:p>
      </dgm:t>
    </dgm:pt>
    <dgm:pt modelId="{363AA3FB-FAD4-4F26-84C4-4681BEE290C2}" type="sibTrans" cxnId="{DFEE2AC3-A451-4DF5-A1E6-FE2E409CD8EE}">
      <dgm:prSet/>
      <dgm:spPr/>
      <dgm:t>
        <a:bodyPr/>
        <a:lstStyle/>
        <a:p>
          <a:endParaRPr lang="en-US"/>
        </a:p>
      </dgm:t>
    </dgm:pt>
    <dgm:pt modelId="{915AE0CA-6B03-43EF-83CD-9390A2EC7BF3}">
      <dgm:prSet phldrT="[Text]"/>
      <dgm:spPr/>
      <dgm:t>
        <a:bodyPr/>
        <a:lstStyle/>
        <a:p>
          <a:r>
            <a:rPr lang="en-US" dirty="0" smtClean="0">
              <a:solidFill>
                <a:schemeClr val="tx1"/>
              </a:solidFill>
            </a:rPr>
            <a:t>Onboarding/ training</a:t>
          </a:r>
          <a:endParaRPr lang="en-US" dirty="0">
            <a:solidFill>
              <a:schemeClr val="tx1"/>
            </a:solidFill>
          </a:endParaRPr>
        </a:p>
      </dgm:t>
    </dgm:pt>
    <dgm:pt modelId="{9CDF8940-39F7-45FB-9450-B38E16B88078}" type="parTrans" cxnId="{DAD03AC5-C8A1-4846-81ED-F417514F343E}">
      <dgm:prSet/>
      <dgm:spPr/>
      <dgm:t>
        <a:bodyPr/>
        <a:lstStyle/>
        <a:p>
          <a:endParaRPr lang="en-US"/>
        </a:p>
      </dgm:t>
    </dgm:pt>
    <dgm:pt modelId="{BFD37DEF-4706-494B-9B9E-A242FE30636F}" type="sibTrans" cxnId="{DAD03AC5-C8A1-4846-81ED-F417514F343E}">
      <dgm:prSet/>
      <dgm:spPr/>
      <dgm:t>
        <a:bodyPr/>
        <a:lstStyle/>
        <a:p>
          <a:endParaRPr lang="en-US"/>
        </a:p>
      </dgm:t>
    </dgm:pt>
    <dgm:pt modelId="{9933E9D7-FA5F-4E85-8FA1-EDD7474BEE61}">
      <dgm:prSet phldrT="[Text]"/>
      <dgm:spPr/>
      <dgm:t>
        <a:bodyPr/>
        <a:lstStyle/>
        <a:p>
          <a:r>
            <a:rPr lang="en-US" dirty="0" smtClean="0">
              <a:solidFill>
                <a:schemeClr val="tx1"/>
              </a:solidFill>
            </a:rPr>
            <a:t>Group problem-solving</a:t>
          </a:r>
          <a:endParaRPr lang="en-US" dirty="0">
            <a:solidFill>
              <a:schemeClr val="tx1"/>
            </a:solidFill>
          </a:endParaRPr>
        </a:p>
      </dgm:t>
    </dgm:pt>
    <dgm:pt modelId="{8E037D57-96CF-41F7-AAFA-FCB3FAD6855F}" type="parTrans" cxnId="{68D628BA-BD96-4833-A3AB-EF683769D677}">
      <dgm:prSet/>
      <dgm:spPr/>
      <dgm:t>
        <a:bodyPr/>
        <a:lstStyle/>
        <a:p>
          <a:endParaRPr lang="en-US"/>
        </a:p>
      </dgm:t>
    </dgm:pt>
    <dgm:pt modelId="{6596303A-D7BD-4CEB-8BB8-F482C5A6E899}" type="sibTrans" cxnId="{68D628BA-BD96-4833-A3AB-EF683769D677}">
      <dgm:prSet/>
      <dgm:spPr/>
      <dgm:t>
        <a:bodyPr/>
        <a:lstStyle/>
        <a:p>
          <a:endParaRPr lang="en-US"/>
        </a:p>
      </dgm:t>
    </dgm:pt>
    <dgm:pt modelId="{A78F6DD4-E714-40A0-AA47-6D5B39EEC398}">
      <dgm:prSet/>
      <dgm:spPr/>
      <dgm:t>
        <a:bodyPr/>
        <a:lstStyle/>
        <a:p>
          <a:r>
            <a:rPr lang="en-US" dirty="0" smtClean="0">
              <a:solidFill>
                <a:schemeClr val="tx1"/>
              </a:solidFill>
            </a:rPr>
            <a:t>Analyze content of  jobs</a:t>
          </a:r>
          <a:endParaRPr lang="en-US" dirty="0">
            <a:solidFill>
              <a:schemeClr val="tx1"/>
            </a:solidFill>
          </a:endParaRPr>
        </a:p>
      </dgm:t>
    </dgm:pt>
    <dgm:pt modelId="{B1C83485-1D2F-44F0-BBD4-45A0CBEB709E}" type="parTrans" cxnId="{3FA92C18-F94C-42A6-BFCE-2703397E4BA1}">
      <dgm:prSet/>
      <dgm:spPr/>
      <dgm:t>
        <a:bodyPr/>
        <a:lstStyle/>
        <a:p>
          <a:endParaRPr lang="en-US"/>
        </a:p>
      </dgm:t>
    </dgm:pt>
    <dgm:pt modelId="{FE6CF8A6-FD1A-4713-B980-7D4A1269FC35}" type="sibTrans" cxnId="{3FA92C18-F94C-42A6-BFCE-2703397E4BA1}">
      <dgm:prSet/>
      <dgm:spPr/>
      <dgm:t>
        <a:bodyPr/>
        <a:lstStyle/>
        <a:p>
          <a:endParaRPr lang="en-US"/>
        </a:p>
      </dgm:t>
    </dgm:pt>
    <dgm:pt modelId="{38F6C31C-DA63-417B-B30B-6B1F72966314}" type="pres">
      <dgm:prSet presAssocID="{1404E3EF-AF3B-4F8C-AC79-BAE9566FDC90}" presName="diagram" presStyleCnt="0">
        <dgm:presLayoutVars>
          <dgm:dir/>
          <dgm:resizeHandles val="exact"/>
        </dgm:presLayoutVars>
      </dgm:prSet>
      <dgm:spPr/>
      <dgm:t>
        <a:bodyPr/>
        <a:lstStyle/>
        <a:p>
          <a:endParaRPr lang="en-US"/>
        </a:p>
      </dgm:t>
    </dgm:pt>
    <dgm:pt modelId="{53077363-FB04-4BCB-92D6-FDE6B8162A3E}" type="pres">
      <dgm:prSet presAssocID="{E34AD432-C564-40B3-8A49-96FE9982E9BD}" presName="node" presStyleLbl="node1" presStyleIdx="0" presStyleCnt="6">
        <dgm:presLayoutVars>
          <dgm:bulletEnabled val="1"/>
        </dgm:presLayoutVars>
      </dgm:prSet>
      <dgm:spPr/>
      <dgm:t>
        <a:bodyPr/>
        <a:lstStyle/>
        <a:p>
          <a:endParaRPr lang="en-US"/>
        </a:p>
      </dgm:t>
    </dgm:pt>
    <dgm:pt modelId="{D7E1349E-DE67-44DB-B1D5-F791A5398BA3}" type="pres">
      <dgm:prSet presAssocID="{F67E0BDA-8A99-4306-A50A-0F395D220345}" presName="sibTrans" presStyleCnt="0"/>
      <dgm:spPr/>
    </dgm:pt>
    <dgm:pt modelId="{88F251FF-E7CA-40BA-BB11-FB30550D880A}" type="pres">
      <dgm:prSet presAssocID="{D071DA7F-1247-4EA2-A6E7-7BFC4362F2B0}" presName="node" presStyleLbl="node1" presStyleIdx="1" presStyleCnt="6">
        <dgm:presLayoutVars>
          <dgm:bulletEnabled val="1"/>
        </dgm:presLayoutVars>
      </dgm:prSet>
      <dgm:spPr/>
      <dgm:t>
        <a:bodyPr/>
        <a:lstStyle/>
        <a:p>
          <a:endParaRPr lang="en-US"/>
        </a:p>
      </dgm:t>
    </dgm:pt>
    <dgm:pt modelId="{EBDB6C3D-1282-44CA-ABD7-4814E61967F7}" type="pres">
      <dgm:prSet presAssocID="{FC6F23B2-B39F-458A-921C-12AFF08EE674}" presName="sibTrans" presStyleCnt="0"/>
      <dgm:spPr/>
    </dgm:pt>
    <dgm:pt modelId="{31798048-1CFD-44F5-BCA7-5959A545DC12}" type="pres">
      <dgm:prSet presAssocID="{047B11FD-1451-4595-9B7B-58A3E4D1A636}" presName="node" presStyleLbl="node1" presStyleIdx="2" presStyleCnt="6">
        <dgm:presLayoutVars>
          <dgm:bulletEnabled val="1"/>
        </dgm:presLayoutVars>
      </dgm:prSet>
      <dgm:spPr/>
      <dgm:t>
        <a:bodyPr/>
        <a:lstStyle/>
        <a:p>
          <a:endParaRPr lang="en-US"/>
        </a:p>
      </dgm:t>
    </dgm:pt>
    <dgm:pt modelId="{B38309DB-7D15-4311-BF11-92DB9016FF3E}" type="pres">
      <dgm:prSet presAssocID="{363AA3FB-FAD4-4F26-84C4-4681BEE290C2}" presName="sibTrans" presStyleCnt="0"/>
      <dgm:spPr/>
    </dgm:pt>
    <dgm:pt modelId="{0CA5B612-01C0-4FCD-8825-F3A7668B8679}" type="pres">
      <dgm:prSet presAssocID="{915AE0CA-6B03-43EF-83CD-9390A2EC7BF3}" presName="node" presStyleLbl="node1" presStyleIdx="3" presStyleCnt="6">
        <dgm:presLayoutVars>
          <dgm:bulletEnabled val="1"/>
        </dgm:presLayoutVars>
      </dgm:prSet>
      <dgm:spPr/>
      <dgm:t>
        <a:bodyPr/>
        <a:lstStyle/>
        <a:p>
          <a:endParaRPr lang="en-US"/>
        </a:p>
      </dgm:t>
    </dgm:pt>
    <dgm:pt modelId="{F7A27197-7E0F-40B0-8D72-63EEF0B600DF}" type="pres">
      <dgm:prSet presAssocID="{BFD37DEF-4706-494B-9B9E-A242FE30636F}" presName="sibTrans" presStyleCnt="0"/>
      <dgm:spPr/>
    </dgm:pt>
    <dgm:pt modelId="{E8C2C0D8-83C7-42E3-A890-5D28357AA43B}" type="pres">
      <dgm:prSet presAssocID="{9933E9D7-FA5F-4E85-8FA1-EDD7474BEE61}" presName="node" presStyleLbl="node1" presStyleIdx="4" presStyleCnt="6">
        <dgm:presLayoutVars>
          <dgm:bulletEnabled val="1"/>
        </dgm:presLayoutVars>
      </dgm:prSet>
      <dgm:spPr/>
      <dgm:t>
        <a:bodyPr/>
        <a:lstStyle/>
        <a:p>
          <a:endParaRPr lang="en-US"/>
        </a:p>
      </dgm:t>
    </dgm:pt>
    <dgm:pt modelId="{8BA86AC8-E10C-4163-9F8F-7B2C2FD57D0A}" type="pres">
      <dgm:prSet presAssocID="{6596303A-D7BD-4CEB-8BB8-F482C5A6E899}" presName="sibTrans" presStyleCnt="0"/>
      <dgm:spPr/>
    </dgm:pt>
    <dgm:pt modelId="{626E2B58-FA31-4312-93B0-5D93A4B860E4}" type="pres">
      <dgm:prSet presAssocID="{A78F6DD4-E714-40A0-AA47-6D5B39EEC398}" presName="node" presStyleLbl="node1" presStyleIdx="5" presStyleCnt="6">
        <dgm:presLayoutVars>
          <dgm:bulletEnabled val="1"/>
        </dgm:presLayoutVars>
      </dgm:prSet>
      <dgm:spPr/>
      <dgm:t>
        <a:bodyPr/>
        <a:lstStyle/>
        <a:p>
          <a:endParaRPr lang="en-US"/>
        </a:p>
      </dgm:t>
    </dgm:pt>
  </dgm:ptLst>
  <dgm:cxnLst>
    <dgm:cxn modelId="{D160A306-839D-4C30-8772-71866DA79CAE}" type="presOf" srcId="{915AE0CA-6B03-43EF-83CD-9390A2EC7BF3}" destId="{0CA5B612-01C0-4FCD-8825-F3A7668B8679}" srcOrd="0" destOrd="0" presId="urn:microsoft.com/office/officeart/2005/8/layout/default"/>
    <dgm:cxn modelId="{4640F6E8-66AB-48E7-A06B-4624105CD614}" type="presOf" srcId="{9933E9D7-FA5F-4E85-8FA1-EDD7474BEE61}" destId="{E8C2C0D8-83C7-42E3-A890-5D28357AA43B}" srcOrd="0" destOrd="0" presId="urn:microsoft.com/office/officeart/2005/8/layout/default"/>
    <dgm:cxn modelId="{FA08B7F1-2102-4EFB-BA34-AA6A8B88FF82}" type="presOf" srcId="{A78F6DD4-E714-40A0-AA47-6D5B39EEC398}" destId="{626E2B58-FA31-4312-93B0-5D93A4B860E4}" srcOrd="0" destOrd="0" presId="urn:microsoft.com/office/officeart/2005/8/layout/default"/>
    <dgm:cxn modelId="{D61CD936-3D23-40D8-9462-2B67E24F68D3}" srcId="{1404E3EF-AF3B-4F8C-AC79-BAE9566FDC90}" destId="{E34AD432-C564-40B3-8A49-96FE9982E9BD}" srcOrd="0" destOrd="0" parTransId="{A3EC0D3F-1F70-4F34-A362-3ED875BC00AE}" sibTransId="{F67E0BDA-8A99-4306-A50A-0F395D220345}"/>
    <dgm:cxn modelId="{3D040322-DA7B-4291-9DC8-94127A5BBD23}" type="presOf" srcId="{1404E3EF-AF3B-4F8C-AC79-BAE9566FDC90}" destId="{38F6C31C-DA63-417B-B30B-6B1F72966314}" srcOrd="0" destOrd="0" presId="urn:microsoft.com/office/officeart/2005/8/layout/default"/>
    <dgm:cxn modelId="{7D61186A-B6F6-4D4F-8FB9-1128B9A6FD5A}" type="presOf" srcId="{E34AD432-C564-40B3-8A49-96FE9982E9BD}" destId="{53077363-FB04-4BCB-92D6-FDE6B8162A3E}" srcOrd="0" destOrd="0" presId="urn:microsoft.com/office/officeart/2005/8/layout/default"/>
    <dgm:cxn modelId="{3FA92C18-F94C-42A6-BFCE-2703397E4BA1}" srcId="{1404E3EF-AF3B-4F8C-AC79-BAE9566FDC90}" destId="{A78F6DD4-E714-40A0-AA47-6D5B39EEC398}" srcOrd="5" destOrd="0" parTransId="{B1C83485-1D2F-44F0-BBD4-45A0CBEB709E}" sibTransId="{FE6CF8A6-FD1A-4713-B980-7D4A1269FC35}"/>
    <dgm:cxn modelId="{DFEE2AC3-A451-4DF5-A1E6-FE2E409CD8EE}" srcId="{1404E3EF-AF3B-4F8C-AC79-BAE9566FDC90}" destId="{047B11FD-1451-4595-9B7B-58A3E4D1A636}" srcOrd="2" destOrd="0" parTransId="{55D1C1BD-F81A-4B22-8A88-1BE81253B410}" sibTransId="{363AA3FB-FAD4-4F26-84C4-4681BEE290C2}"/>
    <dgm:cxn modelId="{DAD03AC5-C8A1-4846-81ED-F417514F343E}" srcId="{1404E3EF-AF3B-4F8C-AC79-BAE9566FDC90}" destId="{915AE0CA-6B03-43EF-83CD-9390A2EC7BF3}" srcOrd="3" destOrd="0" parTransId="{9CDF8940-39F7-45FB-9450-B38E16B88078}" sibTransId="{BFD37DEF-4706-494B-9B9E-A242FE30636F}"/>
    <dgm:cxn modelId="{6E3AED47-896C-485F-9563-187684B2F351}" srcId="{1404E3EF-AF3B-4F8C-AC79-BAE9566FDC90}" destId="{D071DA7F-1247-4EA2-A6E7-7BFC4362F2B0}" srcOrd="1" destOrd="0" parTransId="{6DAAEE5F-EF42-47A8-B530-824522C61D32}" sibTransId="{FC6F23B2-B39F-458A-921C-12AFF08EE674}"/>
    <dgm:cxn modelId="{B6DD2555-CF57-4345-B882-F027159BA0E5}" type="presOf" srcId="{D071DA7F-1247-4EA2-A6E7-7BFC4362F2B0}" destId="{88F251FF-E7CA-40BA-BB11-FB30550D880A}" srcOrd="0" destOrd="0" presId="urn:microsoft.com/office/officeart/2005/8/layout/default"/>
    <dgm:cxn modelId="{19EB7F50-DF82-4A90-84AC-562B6A895007}" type="presOf" srcId="{047B11FD-1451-4595-9B7B-58A3E4D1A636}" destId="{31798048-1CFD-44F5-BCA7-5959A545DC12}" srcOrd="0" destOrd="0" presId="urn:microsoft.com/office/officeart/2005/8/layout/default"/>
    <dgm:cxn modelId="{68D628BA-BD96-4833-A3AB-EF683769D677}" srcId="{1404E3EF-AF3B-4F8C-AC79-BAE9566FDC90}" destId="{9933E9D7-FA5F-4E85-8FA1-EDD7474BEE61}" srcOrd="4" destOrd="0" parTransId="{8E037D57-96CF-41F7-AAFA-FCB3FAD6855F}" sibTransId="{6596303A-D7BD-4CEB-8BB8-F482C5A6E899}"/>
    <dgm:cxn modelId="{87E8E06F-BFFE-4BC4-BD59-A86C3D0A60DF}" type="presParOf" srcId="{38F6C31C-DA63-417B-B30B-6B1F72966314}" destId="{53077363-FB04-4BCB-92D6-FDE6B8162A3E}" srcOrd="0" destOrd="0" presId="urn:microsoft.com/office/officeart/2005/8/layout/default"/>
    <dgm:cxn modelId="{058901DA-0B14-44EF-A63D-1DDCC5DD8391}" type="presParOf" srcId="{38F6C31C-DA63-417B-B30B-6B1F72966314}" destId="{D7E1349E-DE67-44DB-B1D5-F791A5398BA3}" srcOrd="1" destOrd="0" presId="urn:microsoft.com/office/officeart/2005/8/layout/default"/>
    <dgm:cxn modelId="{8DF70D70-6D1C-45E4-9834-ABDBB9D8BB61}" type="presParOf" srcId="{38F6C31C-DA63-417B-B30B-6B1F72966314}" destId="{88F251FF-E7CA-40BA-BB11-FB30550D880A}" srcOrd="2" destOrd="0" presId="urn:microsoft.com/office/officeart/2005/8/layout/default"/>
    <dgm:cxn modelId="{FD981CCE-E2CF-41F7-93BA-310709773C49}" type="presParOf" srcId="{38F6C31C-DA63-417B-B30B-6B1F72966314}" destId="{EBDB6C3D-1282-44CA-ABD7-4814E61967F7}" srcOrd="3" destOrd="0" presId="urn:microsoft.com/office/officeart/2005/8/layout/default"/>
    <dgm:cxn modelId="{B5CA0898-7D2A-45F4-95ED-BFCD94E820AB}" type="presParOf" srcId="{38F6C31C-DA63-417B-B30B-6B1F72966314}" destId="{31798048-1CFD-44F5-BCA7-5959A545DC12}" srcOrd="4" destOrd="0" presId="urn:microsoft.com/office/officeart/2005/8/layout/default"/>
    <dgm:cxn modelId="{190A08F7-3128-4A03-A767-3FEA0760DF69}" type="presParOf" srcId="{38F6C31C-DA63-417B-B30B-6B1F72966314}" destId="{B38309DB-7D15-4311-BF11-92DB9016FF3E}" srcOrd="5" destOrd="0" presId="urn:microsoft.com/office/officeart/2005/8/layout/default"/>
    <dgm:cxn modelId="{A83BA1CA-15B9-4DA5-93AF-33E5BA005A04}" type="presParOf" srcId="{38F6C31C-DA63-417B-B30B-6B1F72966314}" destId="{0CA5B612-01C0-4FCD-8825-F3A7668B8679}" srcOrd="6" destOrd="0" presId="urn:microsoft.com/office/officeart/2005/8/layout/default"/>
    <dgm:cxn modelId="{4B8CAA34-62CF-403E-8829-A92B7D908D28}" type="presParOf" srcId="{38F6C31C-DA63-417B-B30B-6B1F72966314}" destId="{F7A27197-7E0F-40B0-8D72-63EEF0B600DF}" srcOrd="7" destOrd="0" presId="urn:microsoft.com/office/officeart/2005/8/layout/default"/>
    <dgm:cxn modelId="{8F1C6A4F-EDBB-4243-BA54-B4535208E6AB}" type="presParOf" srcId="{38F6C31C-DA63-417B-B30B-6B1F72966314}" destId="{E8C2C0D8-83C7-42E3-A890-5D28357AA43B}" srcOrd="8" destOrd="0" presId="urn:microsoft.com/office/officeart/2005/8/layout/default"/>
    <dgm:cxn modelId="{62765CD3-FF0C-40BE-9F8B-40BDBED4C84F}" type="presParOf" srcId="{38F6C31C-DA63-417B-B30B-6B1F72966314}" destId="{8BA86AC8-E10C-4163-9F8F-7B2C2FD57D0A}" srcOrd="9" destOrd="0" presId="urn:microsoft.com/office/officeart/2005/8/layout/default"/>
    <dgm:cxn modelId="{74ABDA8F-DCE3-4C5F-B3C0-874684A1F94D}" type="presParOf" srcId="{38F6C31C-DA63-417B-B30B-6B1F72966314}" destId="{626E2B58-FA31-4312-93B0-5D93A4B860E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D4BB1-F557-443A-8E8A-B167D1AB5716}">
      <dsp:nvSpPr>
        <dsp:cNvPr id="0" name=""/>
        <dsp:cNvSpPr/>
      </dsp:nvSpPr>
      <dsp:spPr>
        <a:xfrm>
          <a:off x="728786" y="667554"/>
          <a:ext cx="4469698" cy="446969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1E99E1-EB77-4E9A-B5D2-DE4126D4D4FC}">
      <dsp:nvSpPr>
        <dsp:cNvPr id="0" name=""/>
        <dsp:cNvSpPr/>
      </dsp:nvSpPr>
      <dsp:spPr>
        <a:xfrm>
          <a:off x="728786" y="667554"/>
          <a:ext cx="4469698" cy="446969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F54702-842B-403E-8CB1-9BAC8847B74D}">
      <dsp:nvSpPr>
        <dsp:cNvPr id="0" name=""/>
        <dsp:cNvSpPr/>
      </dsp:nvSpPr>
      <dsp:spPr>
        <a:xfrm>
          <a:off x="728786" y="667554"/>
          <a:ext cx="4469698" cy="446969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141ED-1C29-4889-96D5-B9024A1FEF8A}">
      <dsp:nvSpPr>
        <dsp:cNvPr id="0" name=""/>
        <dsp:cNvSpPr/>
      </dsp:nvSpPr>
      <dsp:spPr>
        <a:xfrm>
          <a:off x="728786" y="667554"/>
          <a:ext cx="4469698" cy="446969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2D2BF1-2EF0-4D0E-AA54-4FB1B582602B}">
      <dsp:nvSpPr>
        <dsp:cNvPr id="0" name=""/>
        <dsp:cNvSpPr/>
      </dsp:nvSpPr>
      <dsp:spPr>
        <a:xfrm>
          <a:off x="1936203" y="1874971"/>
          <a:ext cx="2054864" cy="205486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Who ultimately approves?</a:t>
          </a:r>
          <a:endParaRPr lang="en-US" sz="2300" kern="1200" dirty="0">
            <a:solidFill>
              <a:schemeClr val="tx1"/>
            </a:solidFill>
          </a:endParaRPr>
        </a:p>
      </dsp:txBody>
      <dsp:txXfrm>
        <a:off x="2237131" y="2175899"/>
        <a:ext cx="1453008" cy="1453008"/>
      </dsp:txXfrm>
    </dsp:sp>
    <dsp:sp modelId="{DDEEA0EB-A32A-4B86-9ECE-199E0EA3FAED}">
      <dsp:nvSpPr>
        <dsp:cNvPr id="0" name=""/>
        <dsp:cNvSpPr/>
      </dsp:nvSpPr>
      <dsp:spPr>
        <a:xfrm>
          <a:off x="2244432" y="134"/>
          <a:ext cx="1438405" cy="143840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Who tracks the weather</a:t>
          </a:r>
          <a:r>
            <a:rPr lang="en-US" sz="1600" kern="1200" dirty="0" smtClean="0">
              <a:solidFill>
                <a:schemeClr val="tx1"/>
              </a:solidFill>
            </a:rPr>
            <a:t>?</a:t>
          </a:r>
          <a:endParaRPr lang="en-US" sz="1600" kern="1200" dirty="0">
            <a:solidFill>
              <a:schemeClr val="tx1"/>
            </a:solidFill>
          </a:endParaRPr>
        </a:p>
      </dsp:txBody>
      <dsp:txXfrm>
        <a:off x="2455082" y="210784"/>
        <a:ext cx="1017105" cy="1017105"/>
      </dsp:txXfrm>
    </dsp:sp>
    <dsp:sp modelId="{6F06463A-010D-4C15-ABFD-11F5FF5CB60B}">
      <dsp:nvSpPr>
        <dsp:cNvPr id="0" name=""/>
        <dsp:cNvSpPr/>
      </dsp:nvSpPr>
      <dsp:spPr>
        <a:xfrm>
          <a:off x="4427499" y="2183200"/>
          <a:ext cx="1438405" cy="143840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Who makes the reco.?</a:t>
          </a:r>
          <a:endParaRPr lang="en-US" sz="1800" b="1" kern="1200" dirty="0">
            <a:solidFill>
              <a:schemeClr val="tx1"/>
            </a:solidFill>
          </a:endParaRPr>
        </a:p>
      </dsp:txBody>
      <dsp:txXfrm>
        <a:off x="4638149" y="2393850"/>
        <a:ext cx="1017105" cy="1017105"/>
      </dsp:txXfrm>
    </dsp:sp>
    <dsp:sp modelId="{4D02B4DE-D88F-4FA3-81BC-2778981F418E}">
      <dsp:nvSpPr>
        <dsp:cNvPr id="0" name=""/>
        <dsp:cNvSpPr/>
      </dsp:nvSpPr>
      <dsp:spPr>
        <a:xfrm>
          <a:off x="2253343" y="4366267"/>
          <a:ext cx="1420583" cy="1438405"/>
        </a:xfrm>
        <a:prstGeom prst="ellipse">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Who needs to be con-</a:t>
          </a:r>
          <a:r>
            <a:rPr lang="en-US" sz="1800" b="1" kern="1200" dirty="0" err="1" smtClean="0">
              <a:solidFill>
                <a:schemeClr val="tx2"/>
              </a:solidFill>
            </a:rPr>
            <a:t>sulted</a:t>
          </a:r>
          <a:r>
            <a:rPr lang="en-US" sz="1800" b="1" kern="1200" dirty="0" smtClean="0">
              <a:solidFill>
                <a:schemeClr val="tx2"/>
              </a:solidFill>
            </a:rPr>
            <a:t>?</a:t>
          </a:r>
          <a:endParaRPr lang="en-US" sz="1800" b="1" kern="1200" dirty="0">
            <a:solidFill>
              <a:schemeClr val="tx2"/>
            </a:solidFill>
          </a:endParaRPr>
        </a:p>
      </dsp:txBody>
      <dsp:txXfrm>
        <a:off x="2461383" y="4576917"/>
        <a:ext cx="1004503" cy="1017105"/>
      </dsp:txXfrm>
    </dsp:sp>
    <dsp:sp modelId="{EAB6BF33-723A-4DC5-AA9B-AE56BB396AC5}">
      <dsp:nvSpPr>
        <dsp:cNvPr id="0" name=""/>
        <dsp:cNvSpPr/>
      </dsp:nvSpPr>
      <dsp:spPr>
        <a:xfrm>
          <a:off x="61366" y="2183200"/>
          <a:ext cx="1438405" cy="143840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Who needs to be in-formed?</a:t>
          </a:r>
          <a:endParaRPr lang="en-US" sz="1800" b="1" kern="1200" dirty="0">
            <a:solidFill>
              <a:schemeClr val="tx1"/>
            </a:solidFill>
          </a:endParaRPr>
        </a:p>
      </dsp:txBody>
      <dsp:txXfrm>
        <a:off x="272016" y="2393850"/>
        <a:ext cx="1017105" cy="1017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7C91-47B6-467A-9F35-C6D107CCF19A}">
      <dsp:nvSpPr>
        <dsp:cNvPr id="0" name=""/>
        <dsp:cNvSpPr/>
      </dsp:nvSpPr>
      <dsp:spPr>
        <a:xfrm>
          <a:off x="2381" y="1514739"/>
          <a:ext cx="2389187" cy="2389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2860" rIns="131485" bIns="22860" numCol="1" spcCol="1270" anchor="ctr" anchorCtr="0">
          <a:noAutofit/>
        </a:bodyPr>
        <a:lstStyle/>
        <a:p>
          <a:pPr lvl="0" algn="ctr" defTabSz="800100">
            <a:lnSpc>
              <a:spcPct val="90000"/>
            </a:lnSpc>
            <a:spcBef>
              <a:spcPct val="0"/>
            </a:spcBef>
            <a:spcAft>
              <a:spcPct val="35000"/>
            </a:spcAft>
          </a:pPr>
          <a:r>
            <a:rPr lang="en-US" sz="1800" kern="1200" dirty="0" smtClean="0"/>
            <a:t>Who is </a:t>
          </a:r>
        </a:p>
        <a:p>
          <a:pPr lvl="0" algn="ctr" defTabSz="800100">
            <a:lnSpc>
              <a:spcPct val="90000"/>
            </a:lnSpc>
            <a:spcBef>
              <a:spcPct val="0"/>
            </a:spcBef>
            <a:spcAft>
              <a:spcPct val="35000"/>
            </a:spcAft>
          </a:pPr>
          <a:r>
            <a:rPr lang="en-US" sz="1800" b="1" kern="1200" dirty="0" smtClean="0"/>
            <a:t>R</a:t>
          </a:r>
          <a:r>
            <a:rPr lang="en-US" sz="1800" kern="1200" dirty="0" smtClean="0"/>
            <a:t>esponsible?</a:t>
          </a:r>
          <a:endParaRPr lang="en-US" sz="1800" kern="1200" dirty="0"/>
        </a:p>
      </dsp:txBody>
      <dsp:txXfrm>
        <a:off x="352269" y="1864627"/>
        <a:ext cx="1689411" cy="1689411"/>
      </dsp:txXfrm>
    </dsp:sp>
    <dsp:sp modelId="{0DB8C581-55C7-41B5-A8CA-3F22CF019A95}">
      <dsp:nvSpPr>
        <dsp:cNvPr id="0" name=""/>
        <dsp:cNvSpPr/>
      </dsp:nvSpPr>
      <dsp:spPr>
        <a:xfrm>
          <a:off x="1913731" y="1514739"/>
          <a:ext cx="2389187" cy="2389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2860" rIns="131485" bIns="22860" numCol="1" spcCol="1270" anchor="ctr" anchorCtr="0">
          <a:noAutofit/>
        </a:bodyPr>
        <a:lstStyle/>
        <a:p>
          <a:pPr lvl="0" algn="ctr" defTabSz="800100">
            <a:lnSpc>
              <a:spcPct val="90000"/>
            </a:lnSpc>
            <a:spcBef>
              <a:spcPct val="0"/>
            </a:spcBef>
            <a:spcAft>
              <a:spcPct val="35000"/>
            </a:spcAft>
          </a:pPr>
          <a:r>
            <a:rPr lang="en-US" sz="1800" kern="1200" dirty="0" smtClean="0"/>
            <a:t>Who is </a:t>
          </a:r>
          <a:r>
            <a:rPr lang="en-US" sz="1800" b="1" kern="1200" dirty="0" smtClean="0"/>
            <a:t>A</a:t>
          </a:r>
          <a:r>
            <a:rPr lang="en-US" sz="1800" kern="1200" dirty="0" smtClean="0"/>
            <a:t>ccountable?</a:t>
          </a:r>
          <a:endParaRPr lang="en-US" sz="1800" kern="1200" dirty="0"/>
        </a:p>
      </dsp:txBody>
      <dsp:txXfrm>
        <a:off x="2263619" y="1864627"/>
        <a:ext cx="1689411" cy="1689411"/>
      </dsp:txXfrm>
    </dsp:sp>
    <dsp:sp modelId="{DF60A92F-748C-435A-B6B9-CB9492C5A006}">
      <dsp:nvSpPr>
        <dsp:cNvPr id="0" name=""/>
        <dsp:cNvSpPr/>
      </dsp:nvSpPr>
      <dsp:spPr>
        <a:xfrm>
          <a:off x="3825081" y="1514739"/>
          <a:ext cx="2389187" cy="2389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2860" rIns="131485" bIns="22860" numCol="1" spcCol="1270" anchor="ctr" anchorCtr="0">
          <a:noAutofit/>
        </a:bodyPr>
        <a:lstStyle/>
        <a:p>
          <a:pPr lvl="0" algn="ctr" defTabSz="800100">
            <a:lnSpc>
              <a:spcPct val="90000"/>
            </a:lnSpc>
            <a:spcBef>
              <a:spcPct val="0"/>
            </a:spcBef>
            <a:spcAft>
              <a:spcPct val="35000"/>
            </a:spcAft>
          </a:pPr>
          <a:r>
            <a:rPr lang="en-US" sz="1800" kern="1200" dirty="0" smtClean="0"/>
            <a:t>Who is </a:t>
          </a:r>
          <a:r>
            <a:rPr lang="en-US" sz="1800" b="1" kern="1200" dirty="0" smtClean="0"/>
            <a:t>C</a:t>
          </a:r>
          <a:r>
            <a:rPr lang="en-US" sz="1800" kern="1200" dirty="0" smtClean="0"/>
            <a:t>onsulted?</a:t>
          </a:r>
          <a:endParaRPr lang="en-US" sz="1800" kern="1200" dirty="0"/>
        </a:p>
      </dsp:txBody>
      <dsp:txXfrm>
        <a:off x="4174969" y="1864627"/>
        <a:ext cx="1689411" cy="1689411"/>
      </dsp:txXfrm>
    </dsp:sp>
    <dsp:sp modelId="{A8BA8B76-EDFC-4F84-8761-99DC57AA3FD0}">
      <dsp:nvSpPr>
        <dsp:cNvPr id="0" name=""/>
        <dsp:cNvSpPr/>
      </dsp:nvSpPr>
      <dsp:spPr>
        <a:xfrm>
          <a:off x="5738812" y="1491588"/>
          <a:ext cx="2389187" cy="238918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2860" rIns="131485" bIns="22860" numCol="1" spcCol="1270" anchor="ctr" anchorCtr="0">
          <a:noAutofit/>
        </a:bodyPr>
        <a:lstStyle/>
        <a:p>
          <a:pPr lvl="0" algn="ctr" defTabSz="800100">
            <a:lnSpc>
              <a:spcPct val="90000"/>
            </a:lnSpc>
            <a:spcBef>
              <a:spcPct val="0"/>
            </a:spcBef>
            <a:spcAft>
              <a:spcPct val="35000"/>
            </a:spcAft>
          </a:pPr>
          <a:r>
            <a:rPr lang="en-US" sz="1800" kern="1200" dirty="0" smtClean="0"/>
            <a:t>Who is </a:t>
          </a:r>
          <a:r>
            <a:rPr lang="en-US" sz="1800" b="1" kern="1200" dirty="0" smtClean="0"/>
            <a:t>I</a:t>
          </a:r>
          <a:r>
            <a:rPr lang="en-US" sz="1800" kern="1200" dirty="0" smtClean="0"/>
            <a:t>nformed?</a:t>
          </a:r>
          <a:endParaRPr lang="en-US" sz="1800" kern="1200" dirty="0"/>
        </a:p>
      </dsp:txBody>
      <dsp:txXfrm>
        <a:off x="6088700" y="1841476"/>
        <a:ext cx="1689411" cy="1689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9408-9A99-4604-9480-70394E36DAC6}">
      <dsp:nvSpPr>
        <dsp:cNvPr id="0" name=""/>
        <dsp:cNvSpPr/>
      </dsp:nvSpPr>
      <dsp:spPr>
        <a:xfrm>
          <a:off x="728662" y="0"/>
          <a:ext cx="8258175" cy="53267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4D9F9D-3BA3-4811-A951-74CBD3784990}">
      <dsp:nvSpPr>
        <dsp:cNvPr id="0" name=""/>
        <dsp:cNvSpPr/>
      </dsp:nvSpPr>
      <dsp:spPr>
        <a:xfrm>
          <a:off x="4862" y="1598023"/>
          <a:ext cx="2338740" cy="21306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Initiating decision-making process</a:t>
          </a:r>
          <a:endParaRPr lang="en-US" sz="2000" kern="1200" dirty="0">
            <a:solidFill>
              <a:schemeClr val="tx1"/>
            </a:solidFill>
          </a:endParaRPr>
        </a:p>
      </dsp:txBody>
      <dsp:txXfrm>
        <a:off x="108874" y="1702035"/>
        <a:ext cx="2130716" cy="1922673"/>
      </dsp:txXfrm>
    </dsp:sp>
    <dsp:sp modelId="{5AD71430-72C4-42CA-B3AF-81162318F697}">
      <dsp:nvSpPr>
        <dsp:cNvPr id="0" name=""/>
        <dsp:cNvSpPr/>
      </dsp:nvSpPr>
      <dsp:spPr>
        <a:xfrm>
          <a:off x="2460540" y="1598023"/>
          <a:ext cx="2338740" cy="21306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solidFill>
            </a:rPr>
            <a:t>Developing recommendation</a:t>
          </a:r>
          <a:endParaRPr lang="en-US" sz="2000" kern="1200" dirty="0">
            <a:solidFill>
              <a:schemeClr val="tx2"/>
            </a:solidFill>
          </a:endParaRPr>
        </a:p>
      </dsp:txBody>
      <dsp:txXfrm>
        <a:off x="2564552" y="1702035"/>
        <a:ext cx="2130716" cy="1922673"/>
      </dsp:txXfrm>
    </dsp:sp>
    <dsp:sp modelId="{04B0B193-F0BB-4102-A791-7F118BEC4689}">
      <dsp:nvSpPr>
        <dsp:cNvPr id="0" name=""/>
        <dsp:cNvSpPr/>
      </dsp:nvSpPr>
      <dsp:spPr>
        <a:xfrm>
          <a:off x="4916218" y="1598023"/>
          <a:ext cx="2338740" cy="21306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Signing off on a recommendation or alternative</a:t>
          </a:r>
          <a:endParaRPr lang="en-US" sz="2000" kern="1200" dirty="0">
            <a:solidFill>
              <a:schemeClr val="tx1"/>
            </a:solidFill>
          </a:endParaRPr>
        </a:p>
      </dsp:txBody>
      <dsp:txXfrm>
        <a:off x="5020230" y="1702035"/>
        <a:ext cx="2130716" cy="1922673"/>
      </dsp:txXfrm>
    </dsp:sp>
    <dsp:sp modelId="{B5B5D099-D982-4300-8E81-72BCDFC8E9AE}">
      <dsp:nvSpPr>
        <dsp:cNvPr id="0" name=""/>
        <dsp:cNvSpPr/>
      </dsp:nvSpPr>
      <dsp:spPr>
        <a:xfrm>
          <a:off x="7371896" y="1598023"/>
          <a:ext cx="2338740" cy="21306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Implementing the decision</a:t>
          </a:r>
          <a:endParaRPr lang="en-US" sz="2000" kern="1200" dirty="0">
            <a:solidFill>
              <a:schemeClr val="tx1"/>
            </a:solidFill>
          </a:endParaRPr>
        </a:p>
      </dsp:txBody>
      <dsp:txXfrm>
        <a:off x="7475908" y="1702035"/>
        <a:ext cx="2130716" cy="1922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F4CCF-77D5-4CCB-A0B7-8C804302DD2A}">
      <dsp:nvSpPr>
        <dsp:cNvPr id="0" name=""/>
        <dsp:cNvSpPr/>
      </dsp:nvSpPr>
      <dsp:spPr>
        <a:xfrm>
          <a:off x="3258649" y="149438"/>
          <a:ext cx="3091837" cy="3091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Decisions</a:t>
          </a:r>
        </a:p>
        <a:p>
          <a:pPr lvl="0" algn="ctr" defTabSz="1066800">
            <a:lnSpc>
              <a:spcPct val="90000"/>
            </a:lnSpc>
            <a:spcBef>
              <a:spcPct val="0"/>
            </a:spcBef>
            <a:spcAft>
              <a:spcPct val="35000"/>
            </a:spcAft>
          </a:pPr>
          <a:r>
            <a:rPr lang="en-US" sz="2000" kern="1200" dirty="0" smtClean="0">
              <a:solidFill>
                <a:schemeClr val="tx1">
                  <a:lumMod val="50000"/>
                  <a:lumOff val="50000"/>
                </a:schemeClr>
              </a:solidFill>
            </a:rPr>
            <a:t>Whether or not to close campus</a:t>
          </a:r>
          <a:endParaRPr lang="en-US" sz="2000" kern="1200" dirty="0">
            <a:solidFill>
              <a:schemeClr val="tx1">
                <a:lumMod val="50000"/>
                <a:lumOff val="50000"/>
              </a:schemeClr>
            </a:solidFill>
          </a:endParaRPr>
        </a:p>
      </dsp:txBody>
      <dsp:txXfrm>
        <a:off x="3670894" y="690510"/>
        <a:ext cx="2267347" cy="1391326"/>
      </dsp:txXfrm>
    </dsp:sp>
    <dsp:sp modelId="{88538013-5BD7-4E5C-AE34-31CCB544216B}">
      <dsp:nvSpPr>
        <dsp:cNvPr id="0" name=""/>
        <dsp:cNvSpPr/>
      </dsp:nvSpPr>
      <dsp:spPr>
        <a:xfrm>
          <a:off x="4374287" y="2081837"/>
          <a:ext cx="3091837" cy="3091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People or “Actors”</a:t>
          </a:r>
        </a:p>
        <a:p>
          <a:pPr lvl="0" algn="ctr" defTabSz="1066800">
            <a:lnSpc>
              <a:spcPct val="90000"/>
            </a:lnSpc>
            <a:spcBef>
              <a:spcPct val="0"/>
            </a:spcBef>
            <a:spcAft>
              <a:spcPct val="35000"/>
            </a:spcAft>
          </a:pPr>
          <a:r>
            <a:rPr lang="en-US" sz="2000" b="0" kern="1200" dirty="0" smtClean="0">
              <a:solidFill>
                <a:schemeClr val="tx1">
                  <a:lumMod val="50000"/>
                  <a:lumOff val="50000"/>
                </a:schemeClr>
              </a:solidFill>
            </a:rPr>
            <a:t>Facilities Management, President, </a:t>
          </a:r>
          <a:r>
            <a:rPr lang="en-US" sz="2000" b="0" kern="1200" dirty="0" err="1" smtClean="0">
              <a:solidFill>
                <a:schemeClr val="tx1">
                  <a:lumMod val="50000"/>
                  <a:lumOff val="50000"/>
                </a:schemeClr>
              </a:solidFill>
            </a:rPr>
            <a:t>Provost,etc</a:t>
          </a:r>
          <a:r>
            <a:rPr lang="en-US" sz="2000" b="0" kern="1200" dirty="0" smtClean="0">
              <a:solidFill>
                <a:schemeClr val="tx1">
                  <a:lumMod val="50000"/>
                  <a:lumOff val="50000"/>
                </a:schemeClr>
              </a:solidFill>
            </a:rPr>
            <a:t>.</a:t>
          </a:r>
        </a:p>
        <a:p>
          <a:pPr lvl="0" algn="ctr" defTabSz="1066800">
            <a:lnSpc>
              <a:spcPct val="90000"/>
            </a:lnSpc>
            <a:spcBef>
              <a:spcPct val="0"/>
            </a:spcBef>
            <a:spcAft>
              <a:spcPct val="35000"/>
            </a:spcAft>
          </a:pPr>
          <a:endParaRPr lang="en-US" sz="2400" b="1" kern="1200" dirty="0"/>
        </a:p>
      </dsp:txBody>
      <dsp:txXfrm>
        <a:off x="5319874" y="2880562"/>
        <a:ext cx="1855102" cy="1700510"/>
      </dsp:txXfrm>
    </dsp:sp>
    <dsp:sp modelId="{8B2046CB-17D8-4B06-883B-5DEC18FEC1B7}">
      <dsp:nvSpPr>
        <dsp:cNvPr id="0" name=""/>
        <dsp:cNvSpPr/>
      </dsp:nvSpPr>
      <dsp:spPr>
        <a:xfrm>
          <a:off x="2143011" y="2081837"/>
          <a:ext cx="3091837" cy="3091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Types of participation</a:t>
          </a:r>
        </a:p>
        <a:p>
          <a:pPr lvl="0" algn="ctr" defTabSz="1066800">
            <a:lnSpc>
              <a:spcPct val="90000"/>
            </a:lnSpc>
            <a:spcBef>
              <a:spcPct val="0"/>
            </a:spcBef>
            <a:spcAft>
              <a:spcPct val="35000"/>
            </a:spcAft>
          </a:pPr>
          <a:r>
            <a:rPr lang="en-US" sz="1800" kern="1200" dirty="0" smtClean="0">
              <a:solidFill>
                <a:schemeClr val="tx1">
                  <a:lumMod val="50000"/>
                  <a:lumOff val="50000"/>
                </a:schemeClr>
              </a:solidFill>
            </a:rPr>
            <a:t>Tracking weather, making decision, informing campus, etc. </a:t>
          </a:r>
          <a:endParaRPr lang="en-US" sz="1800" kern="1200" dirty="0">
            <a:solidFill>
              <a:schemeClr val="tx1">
                <a:lumMod val="50000"/>
                <a:lumOff val="50000"/>
              </a:schemeClr>
            </a:solidFill>
          </a:endParaRPr>
        </a:p>
      </dsp:txBody>
      <dsp:txXfrm>
        <a:off x="2434159" y="2880562"/>
        <a:ext cx="1855102" cy="1700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77363-FB04-4BCB-92D6-FDE6B8162A3E}">
      <dsp:nvSpPr>
        <dsp:cNvPr id="0" name=""/>
        <dsp:cNvSpPr/>
      </dsp:nvSpPr>
      <dsp:spPr>
        <a:xfrm>
          <a:off x="0" y="194592"/>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Big or small day-to-day decisions</a:t>
          </a:r>
          <a:endParaRPr lang="en-US" sz="3300" kern="1200" dirty="0">
            <a:solidFill>
              <a:schemeClr val="tx1"/>
            </a:solidFill>
          </a:endParaRPr>
        </a:p>
      </dsp:txBody>
      <dsp:txXfrm>
        <a:off x="0" y="194592"/>
        <a:ext cx="2686347" cy="1611808"/>
      </dsp:txXfrm>
    </dsp:sp>
    <dsp:sp modelId="{88F251FF-E7CA-40BA-BB11-FB30550D880A}">
      <dsp:nvSpPr>
        <dsp:cNvPr id="0" name=""/>
        <dsp:cNvSpPr/>
      </dsp:nvSpPr>
      <dsp:spPr>
        <a:xfrm>
          <a:off x="2954982" y="194592"/>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Organization design</a:t>
          </a:r>
          <a:endParaRPr lang="en-US" sz="3300" kern="1200" dirty="0">
            <a:solidFill>
              <a:schemeClr val="tx1"/>
            </a:solidFill>
          </a:endParaRPr>
        </a:p>
      </dsp:txBody>
      <dsp:txXfrm>
        <a:off x="2954982" y="194592"/>
        <a:ext cx="2686347" cy="1611808"/>
      </dsp:txXfrm>
    </dsp:sp>
    <dsp:sp modelId="{31798048-1CFD-44F5-BCA7-5959A545DC12}">
      <dsp:nvSpPr>
        <dsp:cNvPr id="0" name=""/>
        <dsp:cNvSpPr/>
      </dsp:nvSpPr>
      <dsp:spPr>
        <a:xfrm>
          <a:off x="5909964" y="194592"/>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Initiative planning/ execution</a:t>
          </a:r>
          <a:endParaRPr lang="en-US" sz="3300" kern="1200" dirty="0">
            <a:solidFill>
              <a:schemeClr val="tx1"/>
            </a:solidFill>
          </a:endParaRPr>
        </a:p>
      </dsp:txBody>
      <dsp:txXfrm>
        <a:off x="5909964" y="194592"/>
        <a:ext cx="2686347" cy="1611808"/>
      </dsp:txXfrm>
    </dsp:sp>
    <dsp:sp modelId="{0CA5B612-01C0-4FCD-8825-F3A7668B8679}">
      <dsp:nvSpPr>
        <dsp:cNvPr id="0" name=""/>
        <dsp:cNvSpPr/>
      </dsp:nvSpPr>
      <dsp:spPr>
        <a:xfrm>
          <a:off x="0" y="2075035"/>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Onboarding/ training</a:t>
          </a:r>
          <a:endParaRPr lang="en-US" sz="3300" kern="1200" dirty="0">
            <a:solidFill>
              <a:schemeClr val="tx1"/>
            </a:solidFill>
          </a:endParaRPr>
        </a:p>
      </dsp:txBody>
      <dsp:txXfrm>
        <a:off x="0" y="2075035"/>
        <a:ext cx="2686347" cy="1611808"/>
      </dsp:txXfrm>
    </dsp:sp>
    <dsp:sp modelId="{E8C2C0D8-83C7-42E3-A890-5D28357AA43B}">
      <dsp:nvSpPr>
        <dsp:cNvPr id="0" name=""/>
        <dsp:cNvSpPr/>
      </dsp:nvSpPr>
      <dsp:spPr>
        <a:xfrm>
          <a:off x="2954982" y="2075035"/>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Group problem-solving</a:t>
          </a:r>
          <a:endParaRPr lang="en-US" sz="3300" kern="1200" dirty="0">
            <a:solidFill>
              <a:schemeClr val="tx1"/>
            </a:solidFill>
          </a:endParaRPr>
        </a:p>
      </dsp:txBody>
      <dsp:txXfrm>
        <a:off x="2954982" y="2075035"/>
        <a:ext cx="2686347" cy="1611808"/>
      </dsp:txXfrm>
    </dsp:sp>
    <dsp:sp modelId="{626E2B58-FA31-4312-93B0-5D93A4B860E4}">
      <dsp:nvSpPr>
        <dsp:cNvPr id="0" name=""/>
        <dsp:cNvSpPr/>
      </dsp:nvSpPr>
      <dsp:spPr>
        <a:xfrm>
          <a:off x="5909964" y="2075035"/>
          <a:ext cx="2686347" cy="16118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rPr>
            <a:t>Analyze content of  jobs</a:t>
          </a:r>
          <a:endParaRPr lang="en-US" sz="3300" kern="1200" dirty="0">
            <a:solidFill>
              <a:schemeClr val="tx1"/>
            </a:solidFill>
          </a:endParaRPr>
        </a:p>
      </dsp:txBody>
      <dsp:txXfrm>
        <a:off x="5909964" y="2075035"/>
        <a:ext cx="2686347" cy="16118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5B9D8C-F2DF-4699-A278-5F6B9605DB30}" type="datetimeFigureOut">
              <a:rPr lang="en-US" smtClean="0"/>
              <a:t>7/8/2019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803B36-6896-4515-9104-0F657F98F94B}" type="slidenum">
              <a:rPr lang="en-US" smtClean="0"/>
              <a:t>‹#›</a:t>
            </a:fld>
            <a:endParaRPr lang="en-US"/>
          </a:p>
        </p:txBody>
      </p:sp>
    </p:spTree>
    <p:extLst>
      <p:ext uri="{BB962C8B-B14F-4D97-AF65-F5344CB8AC3E}">
        <p14:creationId xmlns:p14="http://schemas.microsoft.com/office/powerpoint/2010/main" val="115531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its 80</a:t>
            </a:r>
            <a:r>
              <a:rPr lang="en-US" baseline="0" dirty="0" smtClean="0"/>
              <a:t> degrees and sunny outside, let me take you back to those bitter cold days of winter. Do you remember going to bed, knowing a winter storm was brewing, and wondering if school/work would be cancelled tomorrow?  Or waking up early and finding a new ‘world of white’ and wondering if the office was going to be closed?  It’s a big decision for any university to make, and one that Lawrence University has to be prepared for multiple times per year.</a:t>
            </a:r>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2</a:t>
            </a:fld>
            <a:endParaRPr lang="en-US"/>
          </a:p>
        </p:txBody>
      </p:sp>
    </p:spTree>
    <p:extLst>
      <p:ext uri="{BB962C8B-B14F-4D97-AF65-F5344CB8AC3E}">
        <p14:creationId xmlns:p14="http://schemas.microsoft.com/office/powerpoint/2010/main" val="227959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to our</a:t>
            </a:r>
            <a:r>
              <a:rPr lang="en-US" baseline="0" dirty="0" smtClean="0"/>
              <a:t> campus weather closure decision, the cabinet worked through this decision utilizing Responsibility Charting and came up with the following RACI chart to clarify roles and responsibilities for this important decision:</a:t>
            </a:r>
          </a:p>
          <a:p>
            <a:endParaRPr lang="en-US" baseline="0" dirty="0" smtClean="0"/>
          </a:p>
          <a:p>
            <a:r>
              <a:rPr lang="en-US" baseline="0" dirty="0" smtClean="0"/>
              <a:t>The VP Finance &amp; Administration, Chris Lee, and the Provost, Katie Kodat, have a shared responsibility for making the recommendation.</a:t>
            </a:r>
          </a:p>
          <a:p>
            <a:endParaRPr lang="en-US" baseline="0" dirty="0" smtClean="0"/>
          </a:p>
          <a:p>
            <a:r>
              <a:rPr lang="en-US" baseline="0" dirty="0" smtClean="0"/>
              <a:t>They need to consult with the VP for Student Life, Chris Card, the Director of Campus Safety and Director of Facilities, before a final recommendation is taken to President Burstein who is the ultimate approver of any decision to close campus.</a:t>
            </a:r>
          </a:p>
          <a:p>
            <a:endParaRPr lang="en-US" baseline="0" dirty="0" smtClean="0"/>
          </a:p>
          <a:p>
            <a:r>
              <a:rPr lang="en-US" baseline="0" dirty="0" smtClean="0"/>
              <a:t>Once the decision is made, the Crisis Management Team, the full cabinet, and Bon </a:t>
            </a:r>
            <a:r>
              <a:rPr lang="en-US" baseline="0" dirty="0" err="1" smtClean="0"/>
              <a:t>Appetit</a:t>
            </a:r>
            <a:r>
              <a:rPr lang="en-US" baseline="0" dirty="0" smtClean="0"/>
              <a:t> must be informed before being announced to campus.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11</a:t>
            </a:fld>
            <a:endParaRPr lang="en-US"/>
          </a:p>
        </p:txBody>
      </p:sp>
    </p:spTree>
    <p:extLst>
      <p:ext uri="{BB962C8B-B14F-4D97-AF65-F5344CB8AC3E}">
        <p14:creationId xmlns:p14="http://schemas.microsoft.com/office/powerpoint/2010/main" val="352789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shown</a:t>
            </a:r>
            <a:r>
              <a:rPr lang="en-US" baseline="0" dirty="0" smtClean="0"/>
              <a:t> you one example of how Responsibility Charting was used here at Lawrence.  There are many other uses beyond day-to-day decisions including:</a:t>
            </a:r>
          </a:p>
          <a:p>
            <a:r>
              <a:rPr lang="en-US" b="1" baseline="0" dirty="0" smtClean="0"/>
              <a:t>Organization design </a:t>
            </a:r>
            <a:r>
              <a:rPr lang="en-US" baseline="0" dirty="0" smtClean="0"/>
              <a:t>– helping with clarifying roles in decision making across an organization</a:t>
            </a:r>
          </a:p>
          <a:p>
            <a:r>
              <a:rPr lang="en-US" b="1" baseline="0" dirty="0" smtClean="0"/>
              <a:t>Initiative Planning </a:t>
            </a:r>
            <a:r>
              <a:rPr lang="en-US" baseline="0" dirty="0" smtClean="0"/>
              <a:t>– breaking down a big initiative into smaller action items and clarifying roles</a:t>
            </a:r>
          </a:p>
          <a:p>
            <a:r>
              <a:rPr lang="en-US" b="1" baseline="0" dirty="0" smtClean="0"/>
              <a:t>Onboarding/training</a:t>
            </a:r>
            <a:r>
              <a:rPr lang="en-US" baseline="0" dirty="0" smtClean="0"/>
              <a:t> – helping explain an employee’s role on a team</a:t>
            </a:r>
          </a:p>
          <a:p>
            <a:r>
              <a:rPr lang="en-US" b="1" baseline="0" dirty="0" smtClean="0"/>
              <a:t>Problem solving </a:t>
            </a:r>
            <a:r>
              <a:rPr lang="en-US" baseline="0" dirty="0" smtClean="0"/>
              <a:t>– as in the case of financial aid, using it to figure out problems in making decisions or taking action</a:t>
            </a:r>
          </a:p>
          <a:p>
            <a:r>
              <a:rPr lang="en-US" b="1" baseline="0" dirty="0" smtClean="0"/>
              <a:t>Analyze content of jobs</a:t>
            </a:r>
            <a:r>
              <a:rPr lang="en-US" baseline="0" dirty="0" smtClean="0"/>
              <a:t> – helping value a job by the role it plays in decision making</a:t>
            </a:r>
          </a:p>
        </p:txBody>
      </p:sp>
      <p:sp>
        <p:nvSpPr>
          <p:cNvPr id="4" name="Slide Number Placeholder 3"/>
          <p:cNvSpPr>
            <a:spLocks noGrp="1"/>
          </p:cNvSpPr>
          <p:nvPr>
            <p:ph type="sldNum" sz="quarter" idx="10"/>
          </p:nvPr>
        </p:nvSpPr>
        <p:spPr/>
        <p:txBody>
          <a:bodyPr/>
          <a:lstStyle/>
          <a:p>
            <a:fld id="{50803B36-6896-4515-9104-0F657F98F94B}" type="slidenum">
              <a:rPr lang="en-US" smtClean="0"/>
              <a:t>12</a:t>
            </a:fld>
            <a:endParaRPr lang="en-US"/>
          </a:p>
        </p:txBody>
      </p:sp>
    </p:spTree>
    <p:extLst>
      <p:ext uri="{BB962C8B-B14F-4D97-AF65-F5344CB8AC3E}">
        <p14:creationId xmlns:p14="http://schemas.microsoft.com/office/powerpoint/2010/main" val="365489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end, we’d like to share the learning and tips from </a:t>
            </a:r>
            <a:r>
              <a:rPr lang="en-US" baseline="0" dirty="0" err="1" smtClean="0"/>
              <a:t>Lawrentians</a:t>
            </a:r>
            <a:r>
              <a:rPr lang="en-US" baseline="0" dirty="0" smtClean="0"/>
              <a:t> that have already used Responsibility Charting</a:t>
            </a:r>
          </a:p>
          <a:p>
            <a:endParaRPr lang="en-US" baseline="0" dirty="0" smtClean="0"/>
          </a:p>
          <a:p>
            <a:pPr marL="171450" indent="-171450">
              <a:buFontTx/>
              <a:buChar char="-"/>
            </a:pPr>
            <a:r>
              <a:rPr lang="en-US" i="1" baseline="0" dirty="0" smtClean="0"/>
              <a:t>Its important to drive it from the top</a:t>
            </a:r>
            <a:r>
              <a:rPr lang="en-US" baseline="0" dirty="0" smtClean="0"/>
              <a:t>. If you don’t have your supervisor’s endorsement for the tool, it will be difficult to move ahead with execution.</a:t>
            </a:r>
          </a:p>
          <a:p>
            <a:pPr marL="0" indent="0">
              <a:buFontTx/>
              <a:buNone/>
            </a:pPr>
            <a:endParaRPr lang="en-US" baseline="0" dirty="0" smtClean="0"/>
          </a:p>
          <a:p>
            <a:pPr marL="171450" indent="-171450">
              <a:buFontTx/>
              <a:buChar char="-"/>
            </a:pPr>
            <a:r>
              <a:rPr lang="en-US" i="1" baseline="0" dirty="0" smtClean="0"/>
              <a:t>Make sure everyone on the team is trained </a:t>
            </a:r>
            <a:r>
              <a:rPr lang="en-US" baseline="0" dirty="0" smtClean="0"/>
              <a:t>– this is critical to ensure you all understand the language of Responsibility Charting</a:t>
            </a:r>
          </a:p>
          <a:p>
            <a:pPr marL="0" indent="0">
              <a:buFontTx/>
              <a:buNone/>
            </a:pPr>
            <a:endParaRPr lang="en-US" baseline="0" dirty="0" smtClean="0"/>
          </a:p>
          <a:p>
            <a:pPr marL="171450" indent="-171450">
              <a:buFontTx/>
              <a:buChar char="-"/>
            </a:pPr>
            <a:r>
              <a:rPr lang="en-US" i="1" baseline="0" dirty="0" smtClean="0"/>
              <a:t>Have the discussion upfront </a:t>
            </a:r>
            <a:r>
              <a:rPr lang="en-US" baseline="0" dirty="0" smtClean="0"/>
              <a:t>– its much easier (and more efficient) to start off with a discussion around roles and responsibilities before you begin a decision making process versus after you are down in the weeds!</a:t>
            </a:r>
          </a:p>
          <a:p>
            <a:pPr marL="0" indent="0">
              <a:buFontTx/>
              <a:buNone/>
            </a:pPr>
            <a:endParaRPr lang="en-US" baseline="0" dirty="0" smtClean="0"/>
          </a:p>
          <a:p>
            <a:pPr marL="171450" indent="-171450">
              <a:buFontTx/>
              <a:buChar char="-"/>
            </a:pPr>
            <a:r>
              <a:rPr lang="en-US" i="1" baseline="0" dirty="0" smtClean="0"/>
              <a:t>Be clear on what the decision is </a:t>
            </a:r>
            <a:r>
              <a:rPr lang="en-US" baseline="0" dirty="0" smtClean="0"/>
              <a:t>– make sure everyone in the group is clear about the decision to be made. Often time, you will find different points of view and it is important to clear that up before you begin the process</a:t>
            </a:r>
          </a:p>
          <a:p>
            <a:pPr marL="171450" indent="-171450">
              <a:buFontTx/>
              <a:buChar char="-"/>
            </a:pPr>
            <a:endParaRPr lang="en-US" baseline="0" dirty="0" smtClean="0"/>
          </a:p>
          <a:p>
            <a:pPr marL="171450" indent="-171450">
              <a:buFontTx/>
              <a:buChar char="-"/>
            </a:pPr>
            <a:r>
              <a:rPr lang="en-US" i="1" dirty="0" smtClean="0"/>
              <a:t>Look for too</a:t>
            </a:r>
            <a:r>
              <a:rPr lang="en-US" i="1" baseline="0" dirty="0" smtClean="0"/>
              <a:t> many “R’s” and “A’s” </a:t>
            </a:r>
            <a:r>
              <a:rPr lang="en-US" baseline="0" dirty="0" smtClean="0"/>
              <a:t>– if you are working through charting for multiple decisions within a team and it seems like one person has all the “R’s or all the “A”s, explore if you can delegate the work more efficiently to spread out the work and the decision making.</a:t>
            </a:r>
          </a:p>
          <a:p>
            <a:pPr marL="171450" indent="-171450">
              <a:buFontTx/>
              <a:buChar char="-"/>
            </a:pPr>
            <a:endParaRPr lang="en-US" baseline="0" dirty="0" smtClean="0"/>
          </a:p>
          <a:p>
            <a:pPr marL="171450" indent="-171450">
              <a:buFontTx/>
              <a:buChar char="-"/>
            </a:pPr>
            <a:r>
              <a:rPr lang="en-US" i="1" dirty="0" smtClean="0"/>
              <a:t>Finally, if you are unclear or there</a:t>
            </a:r>
            <a:r>
              <a:rPr lang="en-US" i="1" baseline="0" dirty="0" smtClean="0"/>
              <a:t> is disagreement within the team on who has the “A”, </a:t>
            </a:r>
            <a:r>
              <a:rPr lang="en-US" i="0" baseline="0" dirty="0" smtClean="0"/>
              <a:t>seek your supervisor’s input for clarity.  </a:t>
            </a:r>
          </a:p>
          <a:p>
            <a:pPr marL="171450" indent="-171450">
              <a:buFontTx/>
              <a:buChar char="-"/>
            </a:pPr>
            <a:endParaRPr lang="en-US" i="0" baseline="0" dirty="0" smtClean="0"/>
          </a:p>
          <a:p>
            <a:pPr marL="171450" indent="-171450">
              <a:buFontTx/>
              <a:buChar char="-"/>
            </a:pPr>
            <a:endParaRPr lang="en-US" i="0" baseline="0" dirty="0" smtClean="0"/>
          </a:p>
          <a:p>
            <a:pPr marL="0" indent="0">
              <a:buFontTx/>
              <a:buNone/>
            </a:pPr>
            <a:r>
              <a:rPr lang="en-US" i="0" baseline="0" dirty="0" smtClean="0"/>
              <a:t>Also remember that Human Resources is here to assist you on the way as you being your journey of Responsibility Charting. Thank you and I can now open it up for any questions.</a:t>
            </a:r>
            <a:endParaRPr lang="en-US" i="1" dirty="0"/>
          </a:p>
        </p:txBody>
      </p:sp>
      <p:sp>
        <p:nvSpPr>
          <p:cNvPr id="4" name="Slide Number Placeholder 3"/>
          <p:cNvSpPr>
            <a:spLocks noGrp="1"/>
          </p:cNvSpPr>
          <p:nvPr>
            <p:ph type="sldNum" sz="quarter" idx="10"/>
          </p:nvPr>
        </p:nvSpPr>
        <p:spPr/>
        <p:txBody>
          <a:bodyPr/>
          <a:lstStyle/>
          <a:p>
            <a:fld id="{50803B36-6896-4515-9104-0F657F98F94B}" type="slidenum">
              <a:rPr lang="en-US" smtClean="0"/>
              <a:t>13</a:t>
            </a:fld>
            <a:endParaRPr lang="en-US"/>
          </a:p>
        </p:txBody>
      </p:sp>
    </p:spTree>
    <p:extLst>
      <p:ext uri="{BB962C8B-B14F-4D97-AF65-F5344CB8AC3E}">
        <p14:creationId xmlns:p14="http://schemas.microsoft.com/office/powerpoint/2010/main" val="146930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And sometimes mistrust</a:t>
            </a:r>
          </a:p>
          <a:p>
            <a:pPr marL="232943" indent="-232943" defTabSz="931774">
              <a:buFontTx/>
              <a:buAutoNum type="alphaUcPeriod"/>
            </a:pPr>
            <a:endParaRPr lang="en-US" dirty="0"/>
          </a:p>
          <a:p>
            <a:pPr marL="232943" indent="-232943" defTabSz="931774">
              <a:buFontTx/>
              <a:buAutoNum type="alphaUcPeriod"/>
            </a:pPr>
            <a:r>
              <a:rPr lang="en-US" dirty="0"/>
              <a:t>Potential lack of action, with you blaming others for not delivering when they are looking to you.</a:t>
            </a:r>
          </a:p>
          <a:p>
            <a:pPr defTabSz="931774"/>
            <a:endParaRPr lang="en-US" dirty="0"/>
          </a:p>
          <a:p>
            <a:pPr defTabSz="931774"/>
            <a:r>
              <a:rPr lang="en-US" dirty="0">
                <a:latin typeface="Times New Roman" panose="02020603050405020304" pitchFamily="18" charset="0"/>
              </a:rPr>
              <a:t>I. </a:t>
            </a:r>
            <a:r>
              <a:rPr lang="en-US" dirty="0"/>
              <a:t>Delays result when others wait for your response.</a:t>
            </a:r>
            <a:endParaRPr lang="en-US" dirty="0">
              <a:latin typeface="Times New Roman" panose="02020603050405020304" pitchFamily="18" charset="0"/>
              <a:ea typeface="Times New Roman" panose="02020603050405020304" pitchFamily="18" charset="0"/>
            </a:endParaRPr>
          </a:p>
          <a:p>
            <a:pPr marL="232943" indent="-232943" defTabSz="931774">
              <a:buFontTx/>
              <a:buAutoNum type="alphaUcPeriod"/>
            </a:pPr>
            <a:endParaRPr lang="en-US"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16</a:t>
            </a:fld>
            <a:endParaRPr lang="en-US"/>
          </a:p>
        </p:txBody>
      </p:sp>
    </p:spTree>
    <p:extLst>
      <p:ext uri="{BB962C8B-B14F-4D97-AF65-F5344CB8AC3E}">
        <p14:creationId xmlns:p14="http://schemas.microsoft.com/office/powerpoint/2010/main" val="418476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75FE1-FCA7-4C91-A217-6689AFECE312}" type="slidenum">
              <a:rPr lang="en-US" smtClean="0"/>
              <a:t>21</a:t>
            </a:fld>
            <a:endParaRPr lang="en-US"/>
          </a:p>
        </p:txBody>
      </p:sp>
    </p:spTree>
    <p:extLst>
      <p:ext uri="{BB962C8B-B14F-4D97-AF65-F5344CB8AC3E}">
        <p14:creationId xmlns:p14="http://schemas.microsoft.com/office/powerpoint/2010/main" val="94736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i="1" dirty="0"/>
              <a:t>“we had been sitting on it for months and months.”</a:t>
            </a:r>
          </a:p>
          <a:p>
            <a:endParaRPr lang="en-US" i="1" dirty="0"/>
          </a:p>
        </p:txBody>
      </p:sp>
      <p:sp>
        <p:nvSpPr>
          <p:cNvPr id="4" name="Slide Number Placeholder 3"/>
          <p:cNvSpPr>
            <a:spLocks noGrp="1"/>
          </p:cNvSpPr>
          <p:nvPr>
            <p:ph type="sldNum" sz="quarter" idx="10"/>
          </p:nvPr>
        </p:nvSpPr>
        <p:spPr/>
        <p:txBody>
          <a:bodyPr/>
          <a:lstStyle/>
          <a:p>
            <a:fld id="{B4575FE1-FCA7-4C91-A217-6689AFECE312}" type="slidenum">
              <a:rPr lang="en-US" smtClean="0"/>
              <a:t>22</a:t>
            </a:fld>
            <a:endParaRPr lang="en-US"/>
          </a:p>
        </p:txBody>
      </p:sp>
    </p:spTree>
    <p:extLst>
      <p:ext uri="{BB962C8B-B14F-4D97-AF65-F5344CB8AC3E}">
        <p14:creationId xmlns:p14="http://schemas.microsoft.com/office/powerpoint/2010/main" val="343911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decision about whether or not to close campus has big consequences for students, staff and their families. </a:t>
            </a:r>
          </a:p>
          <a:p>
            <a:pPr marL="171450" indent="-171450">
              <a:buFontTx/>
              <a:buChar char="-"/>
            </a:pPr>
            <a:r>
              <a:rPr lang="en-US" baseline="0" dirty="0" smtClean="0"/>
              <a:t>Students, faculty and staff need to feel safe walking and driving around campus.  Just this past winter, a student at the University of Washington slipped on the ice and had a fatal fall.</a:t>
            </a:r>
          </a:p>
          <a:p>
            <a:pPr marL="171450" indent="-171450">
              <a:buFontTx/>
              <a:buChar char="-"/>
            </a:pPr>
            <a:r>
              <a:rPr lang="en-US" baseline="0" dirty="0" smtClean="0"/>
              <a:t>Parents who work at Lawrence need to arrange for child care if schools are closed, but Lawrence is not. Having has much lead time as possible, either the night before, or early in the morning is important.</a:t>
            </a:r>
          </a:p>
          <a:p>
            <a:pPr marL="171450" indent="-171450">
              <a:buFontTx/>
              <a:buChar char="-"/>
            </a:pPr>
            <a:r>
              <a:rPr lang="en-US" baseline="0" dirty="0" smtClean="0"/>
              <a:t>And finally, far-flung parents of students on campus are often also keeping tabs on the weather here in Appleton and need to be reassured that the university is considering safety of students when a storm is approaching. </a:t>
            </a:r>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3</a:t>
            </a:fld>
            <a:endParaRPr lang="en-US"/>
          </a:p>
        </p:txBody>
      </p:sp>
    </p:spTree>
    <p:extLst>
      <p:ext uri="{BB962C8B-B14F-4D97-AF65-F5344CB8AC3E}">
        <p14:creationId xmlns:p14="http://schemas.microsoft.com/office/powerpoint/2010/main" val="134357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fall, the first few signs of bad winter weather brought to light the lack of clear decision making we had around this important issue.  It wasn’t always clear about the roles the president, the provost, the VP student life and the facilities team played in making the decision to close campus or delay opening:</a:t>
            </a:r>
          </a:p>
          <a:p>
            <a:pPr marL="171450" indent="-171450">
              <a:buFontTx/>
              <a:buChar char="-"/>
            </a:pPr>
            <a:r>
              <a:rPr lang="en-US" baseline="0" dirty="0" smtClean="0"/>
              <a:t>Who’s role was it to be tracking the weather?</a:t>
            </a:r>
          </a:p>
          <a:p>
            <a:pPr marL="171450" indent="-171450">
              <a:buFontTx/>
              <a:buChar char="-"/>
            </a:pPr>
            <a:r>
              <a:rPr lang="en-US" baseline="0" dirty="0" smtClean="0"/>
              <a:t>Who’s role was it to be checking with other local organizations?</a:t>
            </a:r>
          </a:p>
          <a:p>
            <a:pPr marL="171450" indent="-171450">
              <a:buFontTx/>
              <a:buChar char="-"/>
            </a:pPr>
            <a:r>
              <a:rPr lang="en-US" baseline="0" dirty="0" smtClean="0"/>
              <a:t>Once all the details were pulled together, who developed the final recommendation to close or not close campus?  Did anyone in particular need to be consulted? </a:t>
            </a:r>
          </a:p>
          <a:p>
            <a:pPr marL="171450" indent="-171450">
              <a:buFontTx/>
              <a:buChar char="-"/>
            </a:pPr>
            <a:r>
              <a:rPr lang="en-US" baseline="0" dirty="0" smtClean="0"/>
              <a:t>Who was the ultimate decision maker? Who had final approval?</a:t>
            </a:r>
          </a:p>
          <a:p>
            <a:pPr marL="171450" indent="-171450">
              <a:buFontTx/>
              <a:buChar char="-"/>
            </a:pPr>
            <a:r>
              <a:rPr lang="en-US" baseline="0" dirty="0" smtClean="0"/>
              <a:t>And was there anyone who had to be informed before students, faculty and staff?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4</a:t>
            </a:fld>
            <a:endParaRPr lang="en-US"/>
          </a:p>
        </p:txBody>
      </p:sp>
    </p:spTree>
    <p:extLst>
      <p:ext uri="{BB962C8B-B14F-4D97-AF65-F5344CB8AC3E}">
        <p14:creationId xmlns:p14="http://schemas.microsoft.com/office/powerpoint/2010/main" val="347371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Fortunately, the</a:t>
            </a:r>
            <a:r>
              <a:rPr lang="en-US" baseline="0" dirty="0" smtClean="0"/>
              <a:t> confusion around this decision coincided with the decision to implement a new tool called “Responsibility Charting”.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“Responsibility Charting” was brought to Lawrence University by President Burstein through a former colleague at Columbia University, Jim </a:t>
            </a:r>
            <a:r>
              <a:rPr lang="en-US" baseline="0" dirty="0" err="1" smtClean="0"/>
              <a:t>Krantz</a:t>
            </a:r>
            <a:r>
              <a:rPr lang="en-US" baseline="0" dirty="0" smtClean="0"/>
              <a:t>. Mr. </a:t>
            </a:r>
            <a:r>
              <a:rPr lang="en-US" baseline="0" dirty="0" err="1" smtClean="0"/>
              <a:t>Krantz</a:t>
            </a:r>
            <a:r>
              <a:rPr lang="en-US" baseline="0" dirty="0" smtClean="0"/>
              <a:t> is the founder of </a:t>
            </a:r>
            <a:r>
              <a:rPr lang="en-US" baseline="0" dirty="0" err="1" smtClean="0"/>
              <a:t>WorkLab</a:t>
            </a:r>
            <a:r>
              <a:rPr lang="en-US" baseline="0" dirty="0" smtClean="0"/>
              <a:t>, a consultancy around Organization and Applied Research. He is an expert in the area of decision making and came to campus in the fall of 2018 to teach a two day seminar on decision making through Responsibility Charting.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Brokaw Central and the Center for Career, Life, and Community Engagement (CLC) were formally trained during this session, several other departments have begun using this valuable new tool, including Admissions, Athletics and the cabinet.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deeper dive into what Responsibility Charting means….</a:t>
            </a:r>
            <a:endParaRPr lang="en-US" dirty="0" smtClean="0"/>
          </a:p>
        </p:txBody>
      </p:sp>
      <p:sp>
        <p:nvSpPr>
          <p:cNvPr id="4" name="Slide Number Placeholder 3"/>
          <p:cNvSpPr>
            <a:spLocks noGrp="1"/>
          </p:cNvSpPr>
          <p:nvPr>
            <p:ph type="sldNum" sz="quarter" idx="10"/>
          </p:nvPr>
        </p:nvSpPr>
        <p:spPr/>
        <p:txBody>
          <a:bodyPr/>
          <a:lstStyle/>
          <a:p>
            <a:fld id="{50803B36-6896-4515-9104-0F657F98F94B}" type="slidenum">
              <a:rPr lang="en-US" smtClean="0"/>
              <a:t>5</a:t>
            </a:fld>
            <a:endParaRPr lang="en-US"/>
          </a:p>
        </p:txBody>
      </p:sp>
    </p:spTree>
    <p:extLst>
      <p:ext uri="{BB962C8B-B14F-4D97-AF65-F5344CB8AC3E}">
        <p14:creationId xmlns:p14="http://schemas.microsoft.com/office/powerpoint/2010/main" val="139636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organizations become more complex and fluid, traditional organization charts are often unable to describe how people actually need to work together — they do not capture the nuances and particularities that accompany specific issues.  </a:t>
            </a:r>
          </a:p>
          <a:p>
            <a:endParaRPr lang="en-US" dirty="0" smtClean="0"/>
          </a:p>
          <a:p>
            <a:r>
              <a:rPr lang="en-US" dirty="0" smtClean="0"/>
              <a:t>Responsibility Charting addresses the question of who needs to be involved – and at what level – for specific decisions or projects.</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6</a:t>
            </a:fld>
            <a:endParaRPr lang="en-US"/>
          </a:p>
        </p:txBody>
      </p:sp>
    </p:spTree>
    <p:extLst>
      <p:ext uri="{BB962C8B-B14F-4D97-AF65-F5344CB8AC3E}">
        <p14:creationId xmlns:p14="http://schemas.microsoft.com/office/powerpoint/2010/main" val="292602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Responsibility Charting is a tool for improving decision-making and also:</a:t>
            </a:r>
          </a:p>
          <a:p>
            <a:endParaRPr lang="en-US" dirty="0" smtClean="0"/>
          </a:p>
          <a:p>
            <a:pPr marL="228600" indent="-228600">
              <a:buAutoNum type="arabicPeriod"/>
            </a:pPr>
            <a:r>
              <a:rPr lang="en-US" dirty="0" smtClean="0"/>
              <a:t>Provides a shared, effective language about authority and responsibility</a:t>
            </a:r>
          </a:p>
          <a:p>
            <a:pPr marL="228600" indent="-228600">
              <a:buAutoNum type="arabicPeriod"/>
            </a:pPr>
            <a:r>
              <a:rPr lang="en-US" dirty="0" smtClean="0"/>
              <a:t>Is very flexible in</a:t>
            </a:r>
            <a:r>
              <a:rPr lang="en-US" baseline="0" dirty="0" smtClean="0"/>
              <a:t> its use – working with small groups or large departments, on small, or big and complex decisions</a:t>
            </a:r>
            <a:endParaRPr lang="en-US" dirty="0" smtClean="0"/>
          </a:p>
          <a:p>
            <a:pPr marL="228600" indent="-228600">
              <a:buAutoNum type="arabicPeriod"/>
            </a:pPr>
            <a:r>
              <a:rPr lang="en-US" dirty="0" smtClean="0"/>
              <a:t>It clarifies roles amongst individuals, units, departments, or divisions,</a:t>
            </a:r>
            <a:r>
              <a:rPr lang="en-US" baseline="0" dirty="0" smtClean="0"/>
              <a:t> and</a:t>
            </a:r>
          </a:p>
          <a:p>
            <a:pPr marL="228600" indent="-228600">
              <a:buAutoNum type="arabicPeriod"/>
            </a:pPr>
            <a:r>
              <a:rPr lang="en-US" baseline="0" dirty="0" smtClean="0"/>
              <a:t>It i</a:t>
            </a:r>
            <a:r>
              <a:rPr lang="en-US" dirty="0" smtClean="0"/>
              <a:t>mproves accountability and sharpens patterns of delegation</a:t>
            </a:r>
          </a:p>
          <a:p>
            <a:endParaRPr lang="en-US" dirty="0" smtClean="0"/>
          </a:p>
          <a:p>
            <a:r>
              <a:rPr lang="en-US" dirty="0" smtClean="0"/>
              <a:t>As Ryan</a:t>
            </a:r>
            <a:r>
              <a:rPr lang="en-US" baseline="0" dirty="0" smtClean="0"/>
              <a:t> Gebler, Director of Financial Aid noted “Responsibility Charting helped us accomplish something that normally we would drag our feet on”</a:t>
            </a:r>
            <a:endParaRPr lang="en-US" dirty="0" smtClean="0"/>
          </a:p>
        </p:txBody>
      </p:sp>
      <p:sp>
        <p:nvSpPr>
          <p:cNvPr id="4" name="Slide Number Placeholder 3"/>
          <p:cNvSpPr>
            <a:spLocks noGrp="1"/>
          </p:cNvSpPr>
          <p:nvPr>
            <p:ph type="sldNum" sz="quarter" idx="10"/>
          </p:nvPr>
        </p:nvSpPr>
        <p:spPr/>
        <p:txBody>
          <a:bodyPr/>
          <a:lstStyle/>
          <a:p>
            <a:fld id="{50803B36-6896-4515-9104-0F657F98F94B}" type="slidenum">
              <a:rPr lang="en-US" smtClean="0"/>
              <a:t>7</a:t>
            </a:fld>
            <a:endParaRPr lang="en-US"/>
          </a:p>
        </p:txBody>
      </p:sp>
    </p:spTree>
    <p:extLst>
      <p:ext uri="{BB962C8B-B14F-4D97-AF65-F5344CB8AC3E}">
        <p14:creationId xmlns:p14="http://schemas.microsoft.com/office/powerpoint/2010/main" val="212121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into the nuts and bolts of Responsibility Charting,</a:t>
            </a:r>
            <a:r>
              <a:rPr lang="en-US" baseline="0" dirty="0" smtClean="0"/>
              <a:t> its important to understand 1. the key steps in making a decision; and 2. the key roles involved in decision making.</a:t>
            </a:r>
          </a:p>
          <a:p>
            <a:endParaRPr lang="en-US" baseline="0" dirty="0" smtClean="0"/>
          </a:p>
          <a:p>
            <a:r>
              <a:rPr lang="en-US" baseline="0" dirty="0" smtClean="0"/>
              <a:t>Generally, there are 4 key steps in making a decision</a:t>
            </a:r>
          </a:p>
          <a:p>
            <a:pPr marL="228600" indent="-228600">
              <a:buAutoNum type="arabicPeriod"/>
            </a:pPr>
            <a:r>
              <a:rPr lang="en-US" baseline="0" dirty="0" smtClean="0"/>
              <a:t>You need someone to get the process started  - someone who identifies the need for a decision and initiates the process</a:t>
            </a:r>
          </a:p>
          <a:p>
            <a:pPr marL="228600" indent="-228600">
              <a:buAutoNum type="arabicPeriod"/>
            </a:pPr>
            <a:r>
              <a:rPr lang="en-US" baseline="0" dirty="0" smtClean="0"/>
              <a:t>Second, you need to  identify the person that will develop the recommendation. This person will identify the options, solicit input on those options, and provide a final recommended course of action</a:t>
            </a:r>
          </a:p>
          <a:p>
            <a:pPr marL="228600" indent="-228600">
              <a:buAutoNum type="arabicPeriod"/>
            </a:pPr>
            <a:r>
              <a:rPr lang="en-US" baseline="0" dirty="0" smtClean="0"/>
              <a:t>Third, someone needs to be the ultimate approver of that recommendation. Someone who has accountability for final ‘go’ or ‘no go’</a:t>
            </a:r>
          </a:p>
          <a:p>
            <a:pPr marL="228600" indent="-228600">
              <a:buAutoNum type="arabicPeriod"/>
            </a:pPr>
            <a:r>
              <a:rPr lang="en-US" baseline="0" dirty="0" smtClean="0"/>
              <a:t>And fourth, you implement the decision</a:t>
            </a:r>
          </a:p>
          <a:p>
            <a:pPr marL="228600" indent="-228600">
              <a:buAutoNum type="arabicPeriod"/>
            </a:pPr>
            <a:endParaRPr lang="en-US" baseline="0" dirty="0" smtClean="0"/>
          </a:p>
          <a:p>
            <a:pPr marL="0" indent="0">
              <a:buNone/>
            </a:pPr>
            <a:r>
              <a:rPr lang="en-US" baseline="0" dirty="0" smtClean="0"/>
              <a:t>Responsibility Charting focused on helping clarify the roles of various people in this process</a:t>
            </a:r>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8</a:t>
            </a:fld>
            <a:endParaRPr lang="en-US"/>
          </a:p>
        </p:txBody>
      </p:sp>
    </p:spTree>
    <p:extLst>
      <p:ext uri="{BB962C8B-B14F-4D97-AF65-F5344CB8AC3E}">
        <p14:creationId xmlns:p14="http://schemas.microsoft.com/office/powerpoint/2010/main" val="131254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Said</a:t>
            </a:r>
            <a:r>
              <a:rPr lang="en-US" baseline="0" dirty="0" smtClean="0"/>
              <a:t> another way….There are three components of decision –making</a:t>
            </a:r>
          </a:p>
          <a:p>
            <a:pPr marL="228600" indent="-228600">
              <a:buAutoNum type="arabicPeriod"/>
            </a:pPr>
            <a:r>
              <a:rPr lang="en-US" baseline="0" dirty="0" smtClean="0"/>
              <a:t>The decision to be made (ex. Whether or not to close campus)</a:t>
            </a:r>
          </a:p>
          <a:p>
            <a:pPr marL="228600" indent="-228600">
              <a:buAutoNum type="arabicPeriod"/>
            </a:pPr>
            <a:r>
              <a:rPr lang="en-US" baseline="0" dirty="0" smtClean="0"/>
              <a:t>People or Actors (ex. Who’s involved in making the decision – Facilities Management, President, Provost, etc.)</a:t>
            </a:r>
          </a:p>
          <a:p>
            <a:pPr marL="228600" indent="-228600">
              <a:buAutoNum type="arabicPeriod"/>
            </a:pPr>
            <a:r>
              <a:rPr lang="en-US" baseline="0" dirty="0" smtClean="0"/>
              <a:t>Types of participation (Who tracks the weather, who has to be consulted, who is final decision maker, etc.)</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0803B36-6896-4515-9104-0F657F98F94B}" type="slidenum">
              <a:rPr lang="en-US" smtClean="0"/>
              <a:t>9</a:t>
            </a:fld>
            <a:endParaRPr lang="en-US"/>
          </a:p>
        </p:txBody>
      </p:sp>
    </p:spTree>
    <p:extLst>
      <p:ext uri="{BB962C8B-B14F-4D97-AF65-F5344CB8AC3E}">
        <p14:creationId xmlns:p14="http://schemas.microsoft.com/office/powerpoint/2010/main" val="251946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a:t>
            </a:r>
            <a:r>
              <a:rPr lang="en-US" baseline="0" dirty="0" smtClean="0"/>
              <a:t> the Types of Participation in Decisions in more detail:</a:t>
            </a:r>
          </a:p>
          <a:p>
            <a:endParaRPr lang="en-US" baseline="0" dirty="0" smtClean="0"/>
          </a:p>
          <a:p>
            <a:r>
              <a:rPr lang="en-US" baseline="0" dirty="0" smtClean="0"/>
              <a:t>The </a:t>
            </a:r>
            <a:r>
              <a:rPr lang="en-US" b="1" baseline="0" dirty="0" smtClean="0"/>
              <a:t>Approver </a:t>
            </a:r>
            <a:r>
              <a:rPr lang="en-US" b="0" baseline="0" dirty="0" smtClean="0"/>
              <a:t>s</a:t>
            </a:r>
            <a:r>
              <a:rPr lang="en-US" baseline="0" dirty="0" smtClean="0"/>
              <a:t>igns off or vetoes a decision; or selects from options developed by the “R” role.  They are the ultimate decision maker.</a:t>
            </a:r>
          </a:p>
          <a:p>
            <a:endParaRPr lang="en-US" baseline="0" dirty="0" smtClean="0"/>
          </a:p>
          <a:p>
            <a:r>
              <a:rPr lang="en-US" baseline="0" dirty="0" smtClean="0"/>
              <a:t>The person </a:t>
            </a:r>
            <a:r>
              <a:rPr lang="en-US" b="1" baseline="0" dirty="0" smtClean="0"/>
              <a:t>Responsible </a:t>
            </a:r>
            <a:r>
              <a:rPr lang="en-US" b="0" baseline="0" dirty="0" smtClean="0"/>
              <a:t>does the bulk of the work to develop the recommendation – they get the process started, analyze the situation, develop alternatives, get input from key people, and make the initial recommendation to the Approver</a:t>
            </a:r>
          </a:p>
          <a:p>
            <a:endParaRPr lang="en-US" b="0" baseline="0" dirty="0" smtClean="0"/>
          </a:p>
          <a:p>
            <a:r>
              <a:rPr lang="en-US" b="0" baseline="0" dirty="0" smtClean="0"/>
              <a:t>Those who are </a:t>
            </a:r>
            <a:r>
              <a:rPr lang="en-US" b="1" baseline="0" dirty="0" smtClean="0"/>
              <a:t>Consulted</a:t>
            </a:r>
            <a:r>
              <a:rPr lang="en-US" b="0" baseline="0" dirty="0" smtClean="0"/>
              <a:t> are people who have subject matter expertise or a critical point of view. They have </a:t>
            </a:r>
            <a:r>
              <a:rPr lang="en-US" b="0" u="sng" baseline="0" dirty="0" smtClean="0"/>
              <a:t>a right </a:t>
            </a:r>
            <a:r>
              <a:rPr lang="en-US" b="0" baseline="0" dirty="0" smtClean="0"/>
              <a:t>to offer input </a:t>
            </a:r>
            <a:r>
              <a:rPr lang="en-US" b="0" i="0" u="sng" baseline="0" dirty="0" smtClean="0"/>
              <a:t>before</a:t>
            </a:r>
            <a:r>
              <a:rPr lang="en-US" b="0" baseline="0" dirty="0" smtClean="0"/>
              <a:t> the decision is made; and it is incumbent on the person Responsible for the decision to consult them during the process. While others may be consulted, those with a “C” </a:t>
            </a:r>
            <a:r>
              <a:rPr lang="en-US" b="0" i="1" baseline="0" dirty="0" smtClean="0"/>
              <a:t>must </a:t>
            </a:r>
            <a:r>
              <a:rPr lang="en-US" b="0" baseline="0" dirty="0" smtClean="0"/>
              <a:t>be consulted. </a:t>
            </a:r>
          </a:p>
          <a:p>
            <a:endParaRPr lang="en-US" b="0" baseline="0" dirty="0" smtClean="0"/>
          </a:p>
          <a:p>
            <a:r>
              <a:rPr lang="en-US" b="0" baseline="0" dirty="0" smtClean="0"/>
              <a:t>Finally, some people must be </a:t>
            </a:r>
            <a:r>
              <a:rPr lang="en-US" b="1" baseline="0" dirty="0" smtClean="0"/>
              <a:t>Informed </a:t>
            </a:r>
            <a:r>
              <a:rPr lang="en-US" b="0" baseline="0" dirty="0" smtClean="0"/>
              <a:t>after the decision is made, but before its announced. They need to know the outcome, but are not involved in the decision making. </a:t>
            </a:r>
            <a:endParaRPr lang="en-US" b="0" dirty="0"/>
          </a:p>
        </p:txBody>
      </p:sp>
      <p:sp>
        <p:nvSpPr>
          <p:cNvPr id="4" name="Slide Number Placeholder 3"/>
          <p:cNvSpPr>
            <a:spLocks noGrp="1"/>
          </p:cNvSpPr>
          <p:nvPr>
            <p:ph type="sldNum" sz="quarter" idx="10"/>
          </p:nvPr>
        </p:nvSpPr>
        <p:spPr/>
        <p:txBody>
          <a:bodyPr/>
          <a:lstStyle/>
          <a:p>
            <a:fld id="{50803B36-6896-4515-9104-0F657F98F94B}" type="slidenum">
              <a:rPr lang="en-US" smtClean="0"/>
              <a:t>10</a:t>
            </a:fld>
            <a:endParaRPr lang="en-US"/>
          </a:p>
        </p:txBody>
      </p:sp>
    </p:spTree>
    <p:extLst>
      <p:ext uri="{BB962C8B-B14F-4D97-AF65-F5344CB8AC3E}">
        <p14:creationId xmlns:p14="http://schemas.microsoft.com/office/powerpoint/2010/main" val="95109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423632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205514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30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359433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06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344966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149034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62318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133851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1DF0EB-244F-4000-BABE-69C15AC6EA1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222625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1DF0EB-244F-4000-BABE-69C15AC6EA18}"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278438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1DF0EB-244F-4000-BABE-69C15AC6EA18}"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332474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1DF0EB-244F-4000-BABE-69C15AC6EA18}"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333094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DF0EB-244F-4000-BABE-69C15AC6EA18}"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168698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1DF0EB-244F-4000-BABE-69C15AC6EA18}"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F9A6C-8404-4A6D-A48F-200F29405CFE}" type="slidenum">
              <a:rPr lang="en-US" smtClean="0"/>
              <a:t>‹#›</a:t>
            </a:fld>
            <a:endParaRPr lang="en-US"/>
          </a:p>
        </p:txBody>
      </p:sp>
    </p:spTree>
    <p:extLst>
      <p:ext uri="{BB962C8B-B14F-4D97-AF65-F5344CB8AC3E}">
        <p14:creationId xmlns:p14="http://schemas.microsoft.com/office/powerpoint/2010/main" val="358155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F9A6C-8404-4A6D-A48F-200F29405CFE}" type="slidenum">
              <a:rPr lang="en-US" smtClean="0"/>
              <a:t>‹#›</a:t>
            </a:fld>
            <a:endParaRPr lang="en-US"/>
          </a:p>
        </p:txBody>
      </p:sp>
      <p:sp>
        <p:nvSpPr>
          <p:cNvPr id="5" name="Date Placeholder 4"/>
          <p:cNvSpPr>
            <a:spLocks noGrp="1"/>
          </p:cNvSpPr>
          <p:nvPr>
            <p:ph type="dt" sz="half" idx="10"/>
          </p:nvPr>
        </p:nvSpPr>
        <p:spPr/>
        <p:txBody>
          <a:bodyPr/>
          <a:lstStyle/>
          <a:p>
            <a:fld id="{A61DF0EB-244F-4000-BABE-69C15AC6EA18}" type="datetimeFigureOut">
              <a:rPr lang="en-US" smtClean="0"/>
              <a:t>7/8/2019</a:t>
            </a:fld>
            <a:endParaRPr lang="en-US"/>
          </a:p>
        </p:txBody>
      </p:sp>
    </p:spTree>
    <p:extLst>
      <p:ext uri="{BB962C8B-B14F-4D97-AF65-F5344CB8AC3E}">
        <p14:creationId xmlns:p14="http://schemas.microsoft.com/office/powerpoint/2010/main" val="332587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1DF0EB-244F-4000-BABE-69C15AC6EA18}" type="datetimeFigureOut">
              <a:rPr lang="en-US" smtClean="0"/>
              <a:t>7/8/2019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4F9A6C-8404-4A6D-A48F-200F29405CFE}" type="slidenum">
              <a:rPr lang="en-US" smtClean="0"/>
              <a:t>‹#›</a:t>
            </a:fld>
            <a:endParaRPr lang="en-US"/>
          </a:p>
        </p:txBody>
      </p:sp>
    </p:spTree>
    <p:extLst>
      <p:ext uri="{BB962C8B-B14F-4D97-AF65-F5344CB8AC3E}">
        <p14:creationId xmlns:p14="http://schemas.microsoft.com/office/powerpoint/2010/main" val="2515382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Responsibility Charting</a:t>
            </a:r>
            <a:endParaRPr lang="en-US" b="1" dirty="0"/>
          </a:p>
        </p:txBody>
      </p:sp>
      <p:sp>
        <p:nvSpPr>
          <p:cNvPr id="3" name="Subtitle 2"/>
          <p:cNvSpPr>
            <a:spLocks noGrp="1"/>
          </p:cNvSpPr>
          <p:nvPr>
            <p:ph type="subTitle" idx="1"/>
          </p:nvPr>
        </p:nvSpPr>
        <p:spPr/>
        <p:txBody>
          <a:bodyPr/>
          <a:lstStyle/>
          <a:p>
            <a:r>
              <a:rPr lang="en-US" dirty="0" smtClean="0"/>
              <a:t>Campus Training</a:t>
            </a:r>
          </a:p>
          <a:p>
            <a:r>
              <a:rPr lang="en-US" dirty="0" smtClean="0"/>
              <a:t>June 2019</a:t>
            </a:r>
            <a:endParaRPr lang="en-US" dirty="0"/>
          </a:p>
        </p:txBody>
      </p:sp>
    </p:spTree>
    <p:extLst>
      <p:ext uri="{BB962C8B-B14F-4D97-AF65-F5344CB8AC3E}">
        <p14:creationId xmlns:p14="http://schemas.microsoft.com/office/powerpoint/2010/main" val="26147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290977-B58E-44C5-AFCB-AB03B858CBF1}"/>
              </a:ext>
            </a:extLst>
          </p:cNvPr>
          <p:cNvSpPr txBox="1">
            <a:spLocks noChangeArrowheads="1"/>
          </p:cNvSpPr>
          <p:nvPr/>
        </p:nvSpPr>
        <p:spPr bwMode="auto">
          <a:xfrm>
            <a:off x="396564" y="183132"/>
            <a:ext cx="9580193" cy="114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400" kern="1200">
                <a:solidFill>
                  <a:srgbClr val="151C5B"/>
                </a:solidFill>
                <a:latin typeface="+mj-lt"/>
                <a:ea typeface="+mj-ea"/>
                <a:cs typeface="+mj-cs"/>
              </a:defRPr>
            </a:lvl1pPr>
            <a:lvl2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2pPr>
            <a:lvl3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3pPr>
            <a:lvl4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4pPr>
            <a:lvl5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5pPr>
            <a:lvl6pPr marL="4572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6pPr>
            <a:lvl7pPr marL="9144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7pPr>
            <a:lvl8pPr marL="13716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8pPr>
            <a:lvl9pPr marL="18288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9pPr>
          </a:lstStyle>
          <a:p>
            <a:pPr algn="ctr" defTabSz="685800">
              <a:spcAft>
                <a:spcPts val="1200"/>
              </a:spcAft>
            </a:pPr>
            <a:r>
              <a:rPr lang="en-US" altLang="en-US" sz="4000" b="1" dirty="0">
                <a:solidFill>
                  <a:schemeClr val="accent1"/>
                </a:solidFill>
                <a:ea typeface="ＭＳ Ｐゴシック"/>
              </a:rPr>
              <a:t>Types of Participation in Decisions</a:t>
            </a:r>
          </a:p>
        </p:txBody>
      </p:sp>
      <p:sp>
        <p:nvSpPr>
          <p:cNvPr id="37" name="Line 2">
            <a:extLst>
              <a:ext uri="{FF2B5EF4-FFF2-40B4-BE49-F238E27FC236}">
                <a16:creationId xmlns:a16="http://schemas.microsoft.com/office/drawing/2014/main" id="{D644A5CD-D8B0-46EA-914D-E91008378D10}"/>
              </a:ext>
            </a:extLst>
          </p:cNvPr>
          <p:cNvSpPr>
            <a:spLocks noChangeShapeType="1"/>
          </p:cNvSpPr>
          <p:nvPr/>
        </p:nvSpPr>
        <p:spPr bwMode="auto">
          <a:xfrm flipH="1">
            <a:off x="1404756" y="1568382"/>
            <a:ext cx="15040" cy="39719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38" name="Line 3">
            <a:extLst>
              <a:ext uri="{FF2B5EF4-FFF2-40B4-BE49-F238E27FC236}">
                <a16:creationId xmlns:a16="http://schemas.microsoft.com/office/drawing/2014/main" id="{6B7DBF0C-1AD2-4E9F-AB4E-D03CF1B93D66}"/>
              </a:ext>
            </a:extLst>
          </p:cNvPr>
          <p:cNvSpPr>
            <a:spLocks noChangeShapeType="1"/>
          </p:cNvSpPr>
          <p:nvPr/>
        </p:nvSpPr>
        <p:spPr bwMode="auto">
          <a:xfrm>
            <a:off x="671332" y="2612956"/>
            <a:ext cx="859817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39" name="Rectangle 4">
            <a:extLst>
              <a:ext uri="{FF2B5EF4-FFF2-40B4-BE49-F238E27FC236}">
                <a16:creationId xmlns:a16="http://schemas.microsoft.com/office/drawing/2014/main" id="{B4B5B674-0E63-4AED-8BF9-AA58184926F5}"/>
              </a:ext>
            </a:extLst>
          </p:cNvPr>
          <p:cNvSpPr>
            <a:spLocks noChangeArrowheads="1"/>
          </p:cNvSpPr>
          <p:nvPr/>
        </p:nvSpPr>
        <p:spPr bwMode="auto">
          <a:xfrm>
            <a:off x="777033" y="1956921"/>
            <a:ext cx="50455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A</a:t>
            </a:r>
          </a:p>
        </p:txBody>
      </p:sp>
      <p:sp>
        <p:nvSpPr>
          <p:cNvPr id="40" name="Rectangle 5">
            <a:extLst>
              <a:ext uri="{FF2B5EF4-FFF2-40B4-BE49-F238E27FC236}">
                <a16:creationId xmlns:a16="http://schemas.microsoft.com/office/drawing/2014/main" id="{8A441AAB-6F02-40C8-A759-FD9F81099700}"/>
              </a:ext>
            </a:extLst>
          </p:cNvPr>
          <p:cNvSpPr>
            <a:spLocks noChangeArrowheads="1"/>
          </p:cNvSpPr>
          <p:nvPr/>
        </p:nvSpPr>
        <p:spPr bwMode="auto">
          <a:xfrm>
            <a:off x="1601607" y="1672069"/>
            <a:ext cx="7667895"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latin typeface="+mj-lt"/>
                <a:ea typeface="ＭＳ Ｐゴシック" panose="020B0600070205080204" pitchFamily="34" charset="-128"/>
              </a:rPr>
              <a:t>Approve </a:t>
            </a:r>
            <a:r>
              <a:rPr lang="en-US" altLang="en-US" sz="2400" dirty="0">
                <a:solidFill>
                  <a:srgbClr val="000000"/>
                </a:solidFill>
                <a:latin typeface="+mj-lt"/>
                <a:ea typeface="ＭＳ Ｐゴシック" panose="020B0600070205080204" pitchFamily="34" charset="-128"/>
              </a:rPr>
              <a:t>—signs off or vetoes a decision or selects from options developed by the R role</a:t>
            </a:r>
            <a:r>
              <a:rPr lang="en-US" altLang="en-US" sz="2200" dirty="0">
                <a:solidFill>
                  <a:srgbClr val="000000"/>
                </a:solidFill>
                <a:latin typeface="Helvetica" panose="020B0604020202020204" pitchFamily="34" charset="0"/>
                <a:ea typeface="ＭＳ Ｐゴシック" panose="020B0600070205080204" pitchFamily="34" charset="-128"/>
              </a:rPr>
              <a:t>.</a:t>
            </a:r>
          </a:p>
        </p:txBody>
      </p:sp>
      <p:sp>
        <p:nvSpPr>
          <p:cNvPr id="41" name="Rectangle 6">
            <a:extLst>
              <a:ext uri="{FF2B5EF4-FFF2-40B4-BE49-F238E27FC236}">
                <a16:creationId xmlns:a16="http://schemas.microsoft.com/office/drawing/2014/main" id="{131EBBB8-2A47-40DB-8163-5F87D4780267}"/>
              </a:ext>
            </a:extLst>
          </p:cNvPr>
          <p:cNvSpPr>
            <a:spLocks noChangeArrowheads="1"/>
          </p:cNvSpPr>
          <p:nvPr/>
        </p:nvSpPr>
        <p:spPr bwMode="auto">
          <a:xfrm>
            <a:off x="742770" y="2919837"/>
            <a:ext cx="50455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R</a:t>
            </a:r>
          </a:p>
        </p:txBody>
      </p:sp>
      <p:sp>
        <p:nvSpPr>
          <p:cNvPr id="42" name="Rectangle 7">
            <a:extLst>
              <a:ext uri="{FF2B5EF4-FFF2-40B4-BE49-F238E27FC236}">
                <a16:creationId xmlns:a16="http://schemas.microsoft.com/office/drawing/2014/main" id="{53CA30BD-4187-4679-9158-11790060D12C}"/>
              </a:ext>
            </a:extLst>
          </p:cNvPr>
          <p:cNvSpPr>
            <a:spLocks noChangeArrowheads="1"/>
          </p:cNvSpPr>
          <p:nvPr/>
        </p:nvSpPr>
        <p:spPr bwMode="auto">
          <a:xfrm>
            <a:off x="1577222" y="2735556"/>
            <a:ext cx="9575191"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latin typeface="+mj-lt"/>
                <a:ea typeface="ＭＳ Ｐゴシック" panose="020B0600070205080204" pitchFamily="34" charset="-128"/>
              </a:rPr>
              <a:t>Responsible </a:t>
            </a:r>
            <a:r>
              <a:rPr lang="en-US" altLang="en-US" sz="2400" dirty="0">
                <a:solidFill>
                  <a:srgbClr val="000000"/>
                </a:solidFill>
                <a:latin typeface="+mj-lt"/>
                <a:ea typeface="ＭＳ Ｐゴシック" panose="020B0600070205080204" pitchFamily="34" charset="-128"/>
              </a:rPr>
              <a:t>—takes initiative, develops alternatives, analyzes the situation, involves necessary people, makes initial </a:t>
            </a:r>
            <a:r>
              <a:rPr lang="en-US" altLang="en-US" sz="2400" dirty="0" smtClean="0">
                <a:solidFill>
                  <a:srgbClr val="000000"/>
                </a:solidFill>
                <a:latin typeface="+mj-lt"/>
                <a:ea typeface="ＭＳ Ｐゴシック" panose="020B0600070205080204" pitchFamily="34" charset="-128"/>
              </a:rPr>
              <a:t>recommendation</a:t>
            </a:r>
            <a:endParaRPr lang="en-US" altLang="en-US" sz="2400" dirty="0">
              <a:solidFill>
                <a:srgbClr val="000000"/>
              </a:solidFill>
              <a:latin typeface="+mj-lt"/>
              <a:ea typeface="ＭＳ Ｐゴシック" panose="020B0600070205080204" pitchFamily="34" charset="-128"/>
              <a:cs typeface="Helvetica" panose="020B0604020202020204" pitchFamily="34" charset="0"/>
            </a:endParaRPr>
          </a:p>
        </p:txBody>
      </p:sp>
      <p:sp>
        <p:nvSpPr>
          <p:cNvPr id="43" name="Rectangle 8">
            <a:extLst>
              <a:ext uri="{FF2B5EF4-FFF2-40B4-BE49-F238E27FC236}">
                <a16:creationId xmlns:a16="http://schemas.microsoft.com/office/drawing/2014/main" id="{051BDE5C-3C95-4161-AED7-46A1290FA3F1}"/>
              </a:ext>
            </a:extLst>
          </p:cNvPr>
          <p:cNvSpPr>
            <a:spLocks noChangeArrowheads="1"/>
          </p:cNvSpPr>
          <p:nvPr/>
        </p:nvSpPr>
        <p:spPr bwMode="auto">
          <a:xfrm>
            <a:off x="1577223" y="3792756"/>
            <a:ext cx="920294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ea typeface="ＭＳ Ｐゴシック" panose="020B0600070205080204" pitchFamily="34" charset="-128"/>
              </a:rPr>
              <a:t>Consulted </a:t>
            </a:r>
            <a:r>
              <a:rPr lang="en-US" altLang="en-US" sz="2400" dirty="0">
                <a:solidFill>
                  <a:srgbClr val="000000"/>
                </a:solidFill>
                <a:ea typeface="ＭＳ Ｐゴシック" panose="020B0600070205080204" pitchFamily="34" charset="-128"/>
              </a:rPr>
              <a:t>— </a:t>
            </a:r>
            <a:r>
              <a:rPr lang="en-US" altLang="en-US" sz="2400" dirty="0">
                <a:ea typeface="ＭＳ Ｐゴシック" panose="020B0600070205080204" pitchFamily="34" charset="-128"/>
                <a:cs typeface="Helvetica" panose="020B0604020202020204" pitchFamily="34" charset="0"/>
              </a:rPr>
              <a:t>h</a:t>
            </a:r>
            <a:r>
              <a:rPr lang="en-US" sz="2400" dirty="0" smtClean="0">
                <a:ea typeface="Times New Roman" panose="02020603050405020304" pitchFamily="18" charset="0"/>
                <a:cs typeface="Helvetica" panose="020B0604020202020204" pitchFamily="34" charset="0"/>
              </a:rPr>
              <a:t>as </a:t>
            </a:r>
            <a:r>
              <a:rPr lang="en-US" sz="2400" b="1" i="1" dirty="0">
                <a:ea typeface="Times New Roman" panose="02020603050405020304" pitchFamily="18" charset="0"/>
                <a:cs typeface="Helvetica" panose="020B0604020202020204" pitchFamily="34" charset="0"/>
              </a:rPr>
              <a:t>right</a:t>
            </a:r>
            <a:r>
              <a:rPr lang="en-US" sz="2400" dirty="0">
                <a:ea typeface="Times New Roman" panose="02020603050405020304" pitchFamily="18" charset="0"/>
                <a:cs typeface="Helvetica" panose="020B0604020202020204" pitchFamily="34" charset="0"/>
              </a:rPr>
              <a:t> to offer input before decision is made. No veto power. </a:t>
            </a:r>
            <a:r>
              <a:rPr lang="en-US" altLang="en-US" sz="2400" dirty="0">
                <a:solidFill>
                  <a:srgbClr val="000000"/>
                </a:solidFill>
                <a:ea typeface="ＭＳ Ｐゴシック" panose="020B0600070205080204" pitchFamily="34" charset="-128"/>
                <a:cs typeface="Helvetica" panose="020B0604020202020204" pitchFamily="34" charset="0"/>
              </a:rPr>
              <a:t>Others may be consulted, those with “C” must be.</a:t>
            </a:r>
          </a:p>
        </p:txBody>
      </p:sp>
      <p:sp>
        <p:nvSpPr>
          <p:cNvPr id="44" name="Rectangle 9">
            <a:extLst>
              <a:ext uri="{FF2B5EF4-FFF2-40B4-BE49-F238E27FC236}">
                <a16:creationId xmlns:a16="http://schemas.microsoft.com/office/drawing/2014/main" id="{4ED4D78A-8027-4A0E-AD6E-52946FFEEF52}"/>
              </a:ext>
            </a:extLst>
          </p:cNvPr>
          <p:cNvSpPr>
            <a:spLocks noChangeArrowheads="1"/>
          </p:cNvSpPr>
          <p:nvPr/>
        </p:nvSpPr>
        <p:spPr bwMode="auto">
          <a:xfrm>
            <a:off x="1577223" y="4883572"/>
            <a:ext cx="839953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latin typeface="+mj-lt"/>
                <a:ea typeface="ＭＳ Ｐゴシック" panose="020B0600070205080204" pitchFamily="34" charset="-128"/>
              </a:rPr>
              <a:t>Informed </a:t>
            </a:r>
            <a:r>
              <a:rPr lang="en-US" altLang="en-US" sz="2400" dirty="0">
                <a:solidFill>
                  <a:srgbClr val="000000"/>
                </a:solidFill>
                <a:latin typeface="+mj-lt"/>
                <a:ea typeface="ＭＳ Ｐゴシック" panose="020B0600070205080204" pitchFamily="34" charset="-128"/>
              </a:rPr>
              <a:t>— must be notified </a:t>
            </a:r>
            <a:r>
              <a:rPr lang="en-US" altLang="en-US" sz="2400" b="1" i="1" dirty="0">
                <a:solidFill>
                  <a:srgbClr val="000000"/>
                </a:solidFill>
                <a:latin typeface="+mj-lt"/>
                <a:ea typeface="ＭＳ Ｐゴシック" panose="020B0600070205080204" pitchFamily="34" charset="-128"/>
              </a:rPr>
              <a:t>after</a:t>
            </a:r>
            <a:r>
              <a:rPr lang="en-US" altLang="en-US" sz="2400" dirty="0">
                <a:solidFill>
                  <a:srgbClr val="000000"/>
                </a:solidFill>
                <a:latin typeface="+mj-lt"/>
                <a:ea typeface="ＭＳ Ｐゴシック" panose="020B0600070205080204" pitchFamily="34" charset="-128"/>
              </a:rPr>
              <a:t> decision is made, but </a:t>
            </a:r>
            <a:r>
              <a:rPr lang="en-US" altLang="en-US" sz="2400" b="1" i="1" dirty="0">
                <a:solidFill>
                  <a:srgbClr val="000000"/>
                </a:solidFill>
                <a:latin typeface="+mj-lt"/>
                <a:ea typeface="ＭＳ Ｐゴシック" panose="020B0600070205080204" pitchFamily="34" charset="-128"/>
              </a:rPr>
              <a:t>before</a:t>
            </a:r>
            <a:r>
              <a:rPr lang="en-US" altLang="en-US" sz="2400" dirty="0">
                <a:solidFill>
                  <a:srgbClr val="000000"/>
                </a:solidFill>
                <a:latin typeface="+mj-lt"/>
                <a:ea typeface="ＭＳ Ｐゴシック" panose="020B0600070205080204" pitchFamily="34" charset="-128"/>
              </a:rPr>
              <a:t> it’s announced; needs to know outcome but not be involved in making decision.</a:t>
            </a:r>
          </a:p>
        </p:txBody>
      </p:sp>
      <p:sp>
        <p:nvSpPr>
          <p:cNvPr id="45" name="Line 10">
            <a:extLst>
              <a:ext uri="{FF2B5EF4-FFF2-40B4-BE49-F238E27FC236}">
                <a16:creationId xmlns:a16="http://schemas.microsoft.com/office/drawing/2014/main" id="{73F2DCF7-0F35-4362-8496-707FAE16E96C}"/>
              </a:ext>
            </a:extLst>
          </p:cNvPr>
          <p:cNvSpPr>
            <a:spLocks noChangeShapeType="1"/>
          </p:cNvSpPr>
          <p:nvPr/>
        </p:nvSpPr>
        <p:spPr bwMode="auto">
          <a:xfrm>
            <a:off x="671332" y="3646419"/>
            <a:ext cx="859817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46" name="Rectangle 11">
            <a:extLst>
              <a:ext uri="{FF2B5EF4-FFF2-40B4-BE49-F238E27FC236}">
                <a16:creationId xmlns:a16="http://schemas.microsoft.com/office/drawing/2014/main" id="{4B380165-E461-4D85-9865-2ED3A3558D97}"/>
              </a:ext>
            </a:extLst>
          </p:cNvPr>
          <p:cNvSpPr>
            <a:spLocks noChangeArrowheads="1"/>
          </p:cNvSpPr>
          <p:nvPr/>
        </p:nvSpPr>
        <p:spPr bwMode="auto">
          <a:xfrm>
            <a:off x="742770" y="3800899"/>
            <a:ext cx="50455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C</a:t>
            </a:r>
          </a:p>
        </p:txBody>
      </p:sp>
      <p:sp>
        <p:nvSpPr>
          <p:cNvPr id="47" name="Line 12">
            <a:extLst>
              <a:ext uri="{FF2B5EF4-FFF2-40B4-BE49-F238E27FC236}">
                <a16:creationId xmlns:a16="http://schemas.microsoft.com/office/drawing/2014/main" id="{C7B7ADFB-E17C-4810-8A98-19FC0DDD908C}"/>
              </a:ext>
            </a:extLst>
          </p:cNvPr>
          <p:cNvSpPr>
            <a:spLocks noChangeShapeType="1"/>
          </p:cNvSpPr>
          <p:nvPr/>
        </p:nvSpPr>
        <p:spPr bwMode="auto">
          <a:xfrm>
            <a:off x="653869" y="4753707"/>
            <a:ext cx="861655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48" name="Rectangle 13">
            <a:extLst>
              <a:ext uri="{FF2B5EF4-FFF2-40B4-BE49-F238E27FC236}">
                <a16:creationId xmlns:a16="http://schemas.microsoft.com/office/drawing/2014/main" id="{44424841-1F27-4DFB-BAC6-78D32C08FD9C}"/>
              </a:ext>
            </a:extLst>
          </p:cNvPr>
          <p:cNvSpPr>
            <a:spLocks noChangeArrowheads="1"/>
          </p:cNvSpPr>
          <p:nvPr/>
        </p:nvSpPr>
        <p:spPr bwMode="auto">
          <a:xfrm>
            <a:off x="793570" y="4900243"/>
            <a:ext cx="31218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I</a:t>
            </a:r>
          </a:p>
        </p:txBody>
      </p:sp>
    </p:spTree>
    <p:extLst>
      <p:ext uri="{BB962C8B-B14F-4D97-AF65-F5344CB8AC3E}">
        <p14:creationId xmlns:p14="http://schemas.microsoft.com/office/powerpoint/2010/main" val="46455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290977-B58E-44C5-AFCB-AB03B858CBF1}"/>
              </a:ext>
            </a:extLst>
          </p:cNvPr>
          <p:cNvSpPr txBox="1">
            <a:spLocks noChangeArrowheads="1"/>
          </p:cNvSpPr>
          <p:nvPr/>
        </p:nvSpPr>
        <p:spPr bwMode="auto">
          <a:xfrm>
            <a:off x="1111069" y="273985"/>
            <a:ext cx="8352244" cy="114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400" kern="1200">
                <a:solidFill>
                  <a:srgbClr val="151C5B"/>
                </a:solidFill>
                <a:latin typeface="+mj-lt"/>
                <a:ea typeface="+mj-ea"/>
                <a:cs typeface="+mj-cs"/>
              </a:defRPr>
            </a:lvl1pPr>
            <a:lvl2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2pPr>
            <a:lvl3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3pPr>
            <a:lvl4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4pPr>
            <a:lvl5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5pPr>
            <a:lvl6pPr marL="4572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6pPr>
            <a:lvl7pPr marL="9144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7pPr>
            <a:lvl8pPr marL="13716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8pPr>
            <a:lvl9pPr marL="18288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9pPr>
          </a:lstStyle>
          <a:p>
            <a:pPr defTabSz="685800">
              <a:spcAft>
                <a:spcPts val="1200"/>
              </a:spcAft>
            </a:pPr>
            <a:r>
              <a:rPr lang="en-US" altLang="en-US" sz="4000" b="1" dirty="0" smtClean="0">
                <a:solidFill>
                  <a:schemeClr val="accent1"/>
                </a:solidFill>
                <a:ea typeface="ＭＳ Ｐゴシック"/>
              </a:rPr>
              <a:t>Let’s return to our campus weather closure decision</a:t>
            </a:r>
            <a:endParaRPr lang="en-US" altLang="en-US" sz="4000" dirty="0">
              <a:solidFill>
                <a:schemeClr val="tx1"/>
              </a:solidFill>
            </a:endParaRPr>
          </a:p>
        </p:txBody>
      </p:sp>
      <p:sp>
        <p:nvSpPr>
          <p:cNvPr id="37" name="Line 2">
            <a:extLst>
              <a:ext uri="{FF2B5EF4-FFF2-40B4-BE49-F238E27FC236}">
                <a16:creationId xmlns:a16="http://schemas.microsoft.com/office/drawing/2014/main" id="{D644A5CD-D8B0-46EA-914D-E91008378D10}"/>
              </a:ext>
            </a:extLst>
          </p:cNvPr>
          <p:cNvSpPr>
            <a:spLocks noChangeShapeType="1"/>
          </p:cNvSpPr>
          <p:nvPr/>
        </p:nvSpPr>
        <p:spPr bwMode="auto">
          <a:xfrm flipH="1">
            <a:off x="1883064" y="1594274"/>
            <a:ext cx="15040" cy="39719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38" name="Line 3">
            <a:extLst>
              <a:ext uri="{FF2B5EF4-FFF2-40B4-BE49-F238E27FC236}">
                <a16:creationId xmlns:a16="http://schemas.microsoft.com/office/drawing/2014/main" id="{6B7DBF0C-1AD2-4E9F-AB4E-D03CF1B93D66}"/>
              </a:ext>
            </a:extLst>
          </p:cNvPr>
          <p:cNvSpPr>
            <a:spLocks noChangeShapeType="1"/>
          </p:cNvSpPr>
          <p:nvPr/>
        </p:nvSpPr>
        <p:spPr bwMode="auto">
          <a:xfrm>
            <a:off x="1128532" y="2705103"/>
            <a:ext cx="859817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39" name="Rectangle 4">
            <a:extLst>
              <a:ext uri="{FF2B5EF4-FFF2-40B4-BE49-F238E27FC236}">
                <a16:creationId xmlns:a16="http://schemas.microsoft.com/office/drawing/2014/main" id="{B4B5B674-0E63-4AED-8BF9-AA58184926F5}"/>
              </a:ext>
            </a:extLst>
          </p:cNvPr>
          <p:cNvSpPr>
            <a:spLocks noChangeArrowheads="1"/>
          </p:cNvSpPr>
          <p:nvPr/>
        </p:nvSpPr>
        <p:spPr bwMode="auto">
          <a:xfrm>
            <a:off x="1199970" y="1997571"/>
            <a:ext cx="50455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A</a:t>
            </a:r>
          </a:p>
        </p:txBody>
      </p:sp>
      <p:sp>
        <p:nvSpPr>
          <p:cNvPr id="40" name="Rectangle 5">
            <a:extLst>
              <a:ext uri="{FF2B5EF4-FFF2-40B4-BE49-F238E27FC236}">
                <a16:creationId xmlns:a16="http://schemas.microsoft.com/office/drawing/2014/main" id="{8A441AAB-6F02-40C8-A759-FD9F81099700}"/>
              </a:ext>
            </a:extLst>
          </p:cNvPr>
          <p:cNvSpPr>
            <a:spLocks noChangeArrowheads="1"/>
          </p:cNvSpPr>
          <p:nvPr/>
        </p:nvSpPr>
        <p:spPr bwMode="auto">
          <a:xfrm>
            <a:off x="2058807" y="1953793"/>
            <a:ext cx="793427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latin typeface="+mj-lt"/>
                <a:ea typeface="ＭＳ Ｐゴシック" panose="020B0600070205080204" pitchFamily="34" charset="-128"/>
              </a:rPr>
              <a:t>Approve </a:t>
            </a:r>
            <a:r>
              <a:rPr lang="en-US" altLang="en-US" sz="2400" dirty="0" smtClean="0">
                <a:solidFill>
                  <a:srgbClr val="000000"/>
                </a:solidFill>
                <a:latin typeface="+mj-lt"/>
                <a:ea typeface="ＭＳ Ｐゴシック" panose="020B0600070205080204" pitchFamily="34" charset="-128"/>
              </a:rPr>
              <a:t>—</a:t>
            </a:r>
            <a:r>
              <a:rPr lang="en-US" altLang="en-US" sz="2400" dirty="0">
                <a:solidFill>
                  <a:srgbClr val="000000"/>
                </a:solidFill>
                <a:latin typeface="+mj-lt"/>
                <a:ea typeface="ＭＳ Ｐゴシック" panose="020B0600070205080204" pitchFamily="34" charset="-128"/>
              </a:rPr>
              <a:t> </a:t>
            </a:r>
            <a:r>
              <a:rPr lang="en-US" altLang="en-US" sz="2400" dirty="0" smtClean="0">
                <a:solidFill>
                  <a:srgbClr val="000000"/>
                </a:solidFill>
                <a:latin typeface="+mj-lt"/>
                <a:ea typeface="ＭＳ Ｐゴシック" panose="020B0600070205080204" pitchFamily="34" charset="-128"/>
              </a:rPr>
              <a:t>President Burstein</a:t>
            </a:r>
            <a:endParaRPr lang="en-US" altLang="en-US" sz="2200" dirty="0">
              <a:solidFill>
                <a:srgbClr val="000000"/>
              </a:solidFill>
              <a:latin typeface="Helvetica" panose="020B0604020202020204" pitchFamily="34" charset="0"/>
              <a:ea typeface="ＭＳ Ｐゴシック" panose="020B0600070205080204" pitchFamily="34" charset="-128"/>
            </a:endParaRPr>
          </a:p>
        </p:txBody>
      </p:sp>
      <p:sp>
        <p:nvSpPr>
          <p:cNvPr id="41" name="Rectangle 6">
            <a:extLst>
              <a:ext uri="{FF2B5EF4-FFF2-40B4-BE49-F238E27FC236}">
                <a16:creationId xmlns:a16="http://schemas.microsoft.com/office/drawing/2014/main" id="{131EBBB8-2A47-40DB-8163-5F87D4780267}"/>
              </a:ext>
            </a:extLst>
          </p:cNvPr>
          <p:cNvSpPr>
            <a:spLocks noChangeArrowheads="1"/>
          </p:cNvSpPr>
          <p:nvPr/>
        </p:nvSpPr>
        <p:spPr bwMode="auto">
          <a:xfrm>
            <a:off x="1199970" y="3011984"/>
            <a:ext cx="50455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R</a:t>
            </a:r>
          </a:p>
        </p:txBody>
      </p:sp>
      <p:sp>
        <p:nvSpPr>
          <p:cNvPr id="42" name="Rectangle 7">
            <a:extLst>
              <a:ext uri="{FF2B5EF4-FFF2-40B4-BE49-F238E27FC236}">
                <a16:creationId xmlns:a16="http://schemas.microsoft.com/office/drawing/2014/main" id="{53CA30BD-4187-4679-9158-11790060D12C}"/>
              </a:ext>
            </a:extLst>
          </p:cNvPr>
          <p:cNvSpPr>
            <a:spLocks noChangeArrowheads="1"/>
          </p:cNvSpPr>
          <p:nvPr/>
        </p:nvSpPr>
        <p:spPr bwMode="auto">
          <a:xfrm>
            <a:off x="2024638" y="2996652"/>
            <a:ext cx="928563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latin typeface="+mj-lt"/>
                <a:ea typeface="ＭＳ Ｐゴシック" panose="020B0600070205080204" pitchFamily="34" charset="-128"/>
              </a:rPr>
              <a:t>Responsible </a:t>
            </a:r>
            <a:r>
              <a:rPr lang="en-US" altLang="en-US" sz="2400" dirty="0" smtClean="0">
                <a:solidFill>
                  <a:srgbClr val="000000"/>
                </a:solidFill>
                <a:latin typeface="+mj-lt"/>
                <a:ea typeface="ＭＳ Ｐゴシック" panose="020B0600070205080204" pitchFamily="34" charset="-128"/>
              </a:rPr>
              <a:t>— VP Finance &amp; Administration, </a:t>
            </a:r>
            <a:r>
              <a:rPr lang="en-US" sz="2400" dirty="0" smtClean="0">
                <a:solidFill>
                  <a:srgbClr val="000000"/>
                </a:solidFill>
                <a:latin typeface="+mj-lt"/>
                <a:ea typeface="ＭＳ Ｐゴシック" panose="020B0600070205080204" pitchFamily="34" charset="-128"/>
              </a:rPr>
              <a:t>Provost </a:t>
            </a:r>
            <a:endParaRPr lang="en-US" altLang="en-US" sz="2400" dirty="0">
              <a:solidFill>
                <a:srgbClr val="000000"/>
              </a:solidFill>
              <a:latin typeface="+mj-lt"/>
              <a:ea typeface="ＭＳ Ｐゴシック" panose="020B0600070205080204" pitchFamily="34" charset="-128"/>
              <a:cs typeface="Helvetica" panose="020B0604020202020204" pitchFamily="34" charset="0"/>
            </a:endParaRPr>
          </a:p>
        </p:txBody>
      </p:sp>
      <p:sp>
        <p:nvSpPr>
          <p:cNvPr id="43" name="Rectangle 8">
            <a:extLst>
              <a:ext uri="{FF2B5EF4-FFF2-40B4-BE49-F238E27FC236}">
                <a16:creationId xmlns:a16="http://schemas.microsoft.com/office/drawing/2014/main" id="{051BDE5C-3C95-4161-AED7-46A1290FA3F1}"/>
              </a:ext>
            </a:extLst>
          </p:cNvPr>
          <p:cNvSpPr>
            <a:spLocks noChangeArrowheads="1"/>
          </p:cNvSpPr>
          <p:nvPr/>
        </p:nvSpPr>
        <p:spPr bwMode="auto">
          <a:xfrm>
            <a:off x="2024638" y="4010004"/>
            <a:ext cx="920294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ea typeface="ＭＳ Ｐゴシック" panose="020B0600070205080204" pitchFamily="34" charset="-128"/>
              </a:rPr>
              <a:t>Consulted </a:t>
            </a:r>
            <a:r>
              <a:rPr lang="en-US" altLang="en-US" sz="2400" dirty="0">
                <a:solidFill>
                  <a:srgbClr val="000000"/>
                </a:solidFill>
                <a:ea typeface="ＭＳ Ｐゴシック" panose="020B0600070205080204" pitchFamily="34" charset="-128"/>
              </a:rPr>
              <a:t>— </a:t>
            </a:r>
            <a:r>
              <a:rPr lang="en-US" altLang="en-US" sz="2400" dirty="0" smtClean="0">
                <a:solidFill>
                  <a:srgbClr val="000000"/>
                </a:solidFill>
                <a:ea typeface="ＭＳ Ｐゴシック" panose="020B0600070205080204" pitchFamily="34" charset="-128"/>
              </a:rPr>
              <a:t>VP for Student Life, Director of Campus Safety, Director of Facilities  </a:t>
            </a:r>
            <a:endParaRPr lang="en-US" altLang="en-US" sz="2400" dirty="0">
              <a:solidFill>
                <a:srgbClr val="000000"/>
              </a:solidFill>
              <a:ea typeface="ＭＳ Ｐゴシック" panose="020B0600070205080204" pitchFamily="34" charset="-128"/>
              <a:cs typeface="Helvetica" panose="020B0604020202020204" pitchFamily="34" charset="0"/>
            </a:endParaRPr>
          </a:p>
        </p:txBody>
      </p:sp>
      <p:sp>
        <p:nvSpPr>
          <p:cNvPr id="44" name="Rectangle 9">
            <a:extLst>
              <a:ext uri="{FF2B5EF4-FFF2-40B4-BE49-F238E27FC236}">
                <a16:creationId xmlns:a16="http://schemas.microsoft.com/office/drawing/2014/main" id="{4ED4D78A-8027-4A0E-AD6E-52946FFEEF52}"/>
              </a:ext>
            </a:extLst>
          </p:cNvPr>
          <p:cNvSpPr>
            <a:spLocks noChangeArrowheads="1"/>
          </p:cNvSpPr>
          <p:nvPr/>
        </p:nvSpPr>
        <p:spPr bwMode="auto">
          <a:xfrm>
            <a:off x="2024638" y="4976477"/>
            <a:ext cx="920135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2400" b="1" i="1" dirty="0">
                <a:solidFill>
                  <a:srgbClr val="000000"/>
                </a:solidFill>
                <a:latin typeface="+mj-lt"/>
                <a:ea typeface="ＭＳ Ｐゴシック" panose="020B0600070205080204" pitchFamily="34" charset="-128"/>
              </a:rPr>
              <a:t>Informed </a:t>
            </a:r>
            <a:r>
              <a:rPr lang="en-US" altLang="en-US" sz="2400" dirty="0" smtClean="0">
                <a:solidFill>
                  <a:srgbClr val="000000"/>
                </a:solidFill>
                <a:latin typeface="+mj-lt"/>
                <a:ea typeface="ＭＳ Ｐゴシック" panose="020B0600070205080204" pitchFamily="34" charset="-128"/>
              </a:rPr>
              <a:t>— Crisis Management Team, Cabinet, Bon </a:t>
            </a:r>
            <a:r>
              <a:rPr lang="en-US" altLang="en-US" sz="2400" dirty="0" err="1" smtClean="0">
                <a:solidFill>
                  <a:srgbClr val="000000"/>
                </a:solidFill>
                <a:latin typeface="+mj-lt"/>
                <a:ea typeface="ＭＳ Ｐゴシック" panose="020B0600070205080204" pitchFamily="34" charset="-128"/>
              </a:rPr>
              <a:t>Appetit</a:t>
            </a:r>
            <a:endParaRPr lang="en-US" altLang="en-US" sz="2400" dirty="0">
              <a:solidFill>
                <a:srgbClr val="000000"/>
              </a:solidFill>
              <a:latin typeface="+mj-lt"/>
              <a:ea typeface="ＭＳ Ｐゴシック" panose="020B0600070205080204" pitchFamily="34" charset="-128"/>
            </a:endParaRPr>
          </a:p>
        </p:txBody>
      </p:sp>
      <p:sp>
        <p:nvSpPr>
          <p:cNvPr id="45" name="Line 10">
            <a:extLst>
              <a:ext uri="{FF2B5EF4-FFF2-40B4-BE49-F238E27FC236}">
                <a16:creationId xmlns:a16="http://schemas.microsoft.com/office/drawing/2014/main" id="{73F2DCF7-0F35-4362-8496-707FAE16E96C}"/>
              </a:ext>
            </a:extLst>
          </p:cNvPr>
          <p:cNvSpPr>
            <a:spLocks noChangeShapeType="1"/>
          </p:cNvSpPr>
          <p:nvPr/>
        </p:nvSpPr>
        <p:spPr bwMode="auto">
          <a:xfrm>
            <a:off x="1128532" y="3738566"/>
            <a:ext cx="859817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46" name="Rectangle 11">
            <a:extLst>
              <a:ext uri="{FF2B5EF4-FFF2-40B4-BE49-F238E27FC236}">
                <a16:creationId xmlns:a16="http://schemas.microsoft.com/office/drawing/2014/main" id="{4B380165-E461-4D85-9865-2ED3A3558D97}"/>
              </a:ext>
            </a:extLst>
          </p:cNvPr>
          <p:cNvSpPr>
            <a:spLocks noChangeArrowheads="1"/>
          </p:cNvSpPr>
          <p:nvPr/>
        </p:nvSpPr>
        <p:spPr bwMode="auto">
          <a:xfrm>
            <a:off x="1199970" y="3893046"/>
            <a:ext cx="50455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a:solidFill>
                  <a:srgbClr val="000000"/>
                </a:solidFill>
                <a:latin typeface="Helvetica" panose="020B0604020202020204" pitchFamily="34" charset="0"/>
                <a:ea typeface="ＭＳ Ｐゴシック" panose="020B0600070205080204" pitchFamily="34" charset="-128"/>
              </a:rPr>
              <a:t>C</a:t>
            </a:r>
          </a:p>
        </p:txBody>
      </p:sp>
      <p:sp>
        <p:nvSpPr>
          <p:cNvPr id="47" name="Line 12">
            <a:extLst>
              <a:ext uri="{FF2B5EF4-FFF2-40B4-BE49-F238E27FC236}">
                <a16:creationId xmlns:a16="http://schemas.microsoft.com/office/drawing/2014/main" id="{C7B7ADFB-E17C-4810-8A98-19FC0DDD908C}"/>
              </a:ext>
            </a:extLst>
          </p:cNvPr>
          <p:cNvSpPr>
            <a:spLocks noChangeShapeType="1"/>
          </p:cNvSpPr>
          <p:nvPr/>
        </p:nvSpPr>
        <p:spPr bwMode="auto">
          <a:xfrm>
            <a:off x="1111069" y="4845854"/>
            <a:ext cx="861655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en-US" sz="2400" kern="0">
              <a:solidFill>
                <a:srgbClr val="000000"/>
              </a:solidFill>
              <a:latin typeface="Arial" panose="020B0604020202020204" pitchFamily="34" charset="0"/>
              <a:ea typeface="ＭＳ Ｐゴシック" panose="020B0600070205080204" pitchFamily="34" charset="-128"/>
            </a:endParaRPr>
          </a:p>
        </p:txBody>
      </p:sp>
      <p:sp>
        <p:nvSpPr>
          <p:cNvPr id="48" name="Rectangle 13">
            <a:extLst>
              <a:ext uri="{FF2B5EF4-FFF2-40B4-BE49-F238E27FC236}">
                <a16:creationId xmlns:a16="http://schemas.microsoft.com/office/drawing/2014/main" id="{44424841-1F27-4DFB-BAC6-78D32C08FD9C}"/>
              </a:ext>
            </a:extLst>
          </p:cNvPr>
          <p:cNvSpPr>
            <a:spLocks noChangeArrowheads="1"/>
          </p:cNvSpPr>
          <p:nvPr/>
        </p:nvSpPr>
        <p:spPr bwMode="auto">
          <a:xfrm>
            <a:off x="1250770" y="4992390"/>
            <a:ext cx="31218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defTabSz="914400" eaLnBrk="0" fontAlgn="base" hangingPunct="0">
              <a:spcBef>
                <a:spcPct val="0"/>
              </a:spcBef>
              <a:spcAft>
                <a:spcPct val="0"/>
              </a:spcAft>
            </a:pPr>
            <a:r>
              <a:rPr lang="en-US" altLang="en-US" sz="3200" b="1" dirty="0">
                <a:solidFill>
                  <a:srgbClr val="000000"/>
                </a:solidFill>
                <a:latin typeface="Helvetica" panose="020B0604020202020204" pitchFamily="34" charset="0"/>
                <a:ea typeface="ＭＳ Ｐゴシック" panose="020B0600070205080204" pitchFamily="34" charset="-128"/>
              </a:rPr>
              <a:t>I</a:t>
            </a:r>
          </a:p>
        </p:txBody>
      </p:sp>
    </p:spTree>
    <p:extLst>
      <p:ext uri="{BB962C8B-B14F-4D97-AF65-F5344CB8AC3E}">
        <p14:creationId xmlns:p14="http://schemas.microsoft.com/office/powerpoint/2010/main" val="253597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7329"/>
            <a:ext cx="8596668" cy="1320800"/>
          </a:xfrm>
        </p:spPr>
        <p:txBody>
          <a:bodyPr>
            <a:normAutofit/>
          </a:bodyPr>
          <a:lstStyle/>
          <a:p>
            <a:r>
              <a:rPr lang="en-US" sz="4000" b="1" dirty="0" smtClean="0"/>
              <a:t>Opportunities for             Responsibility Charting</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516826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60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2257"/>
            <a:ext cx="8596668" cy="762000"/>
          </a:xfrm>
        </p:spPr>
        <p:txBody>
          <a:bodyPr/>
          <a:lstStyle/>
          <a:p>
            <a:r>
              <a:rPr lang="en-US" sz="4000" b="1" dirty="0" smtClean="0"/>
              <a:t>Tips from the pros…</a:t>
            </a:r>
            <a:r>
              <a:rPr lang="en-US" b="1" dirty="0" smtClean="0"/>
              <a:t>.</a:t>
            </a:r>
            <a:endParaRPr lang="en-US" b="1" dirty="0"/>
          </a:p>
        </p:txBody>
      </p:sp>
      <p:sp>
        <p:nvSpPr>
          <p:cNvPr id="3" name="Content Placeholder 2"/>
          <p:cNvSpPr>
            <a:spLocks noGrp="1"/>
          </p:cNvSpPr>
          <p:nvPr>
            <p:ph idx="1"/>
          </p:nvPr>
        </p:nvSpPr>
        <p:spPr>
          <a:xfrm>
            <a:off x="677334" y="1670732"/>
            <a:ext cx="8596668" cy="3880773"/>
          </a:xfrm>
        </p:spPr>
        <p:txBody>
          <a:bodyPr>
            <a:normAutofit lnSpcReduction="10000"/>
          </a:bodyPr>
          <a:lstStyle/>
          <a:p>
            <a:r>
              <a:rPr lang="en-US" sz="2800" dirty="0" smtClean="0"/>
              <a:t>Drive it from the top</a:t>
            </a:r>
          </a:p>
          <a:p>
            <a:r>
              <a:rPr lang="en-US" sz="2800" dirty="0" smtClean="0"/>
              <a:t>Make sure everyone on team is trained</a:t>
            </a:r>
          </a:p>
          <a:p>
            <a:r>
              <a:rPr lang="en-US" sz="2800" dirty="0" smtClean="0"/>
              <a:t>Have the discussion upfront</a:t>
            </a:r>
          </a:p>
          <a:p>
            <a:r>
              <a:rPr lang="en-US" sz="2800" dirty="0" smtClean="0"/>
              <a:t>Be clear on what the decision is (often there </a:t>
            </a:r>
            <a:r>
              <a:rPr lang="en-US" sz="2800" smtClean="0"/>
              <a:t>is misunderstanding)</a:t>
            </a:r>
            <a:endParaRPr lang="en-US" sz="2800" dirty="0" smtClean="0"/>
          </a:p>
          <a:p>
            <a:r>
              <a:rPr lang="en-US" sz="2800" dirty="0" smtClean="0"/>
              <a:t>Look for too many “R’s” and “A’s” with one person</a:t>
            </a:r>
          </a:p>
          <a:p>
            <a:r>
              <a:rPr lang="en-US" sz="2800" dirty="0" smtClean="0"/>
              <a:t>Where you are unclear or disagree on who has the “A”, get input from next level up</a:t>
            </a:r>
          </a:p>
          <a:p>
            <a:endParaRPr lang="en-US" sz="2800" dirty="0" smtClean="0"/>
          </a:p>
        </p:txBody>
      </p:sp>
    </p:spTree>
    <p:extLst>
      <p:ext uri="{BB962C8B-B14F-4D97-AF65-F5344CB8AC3E}">
        <p14:creationId xmlns:p14="http://schemas.microsoft.com/office/powerpoint/2010/main" val="234190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426175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Appendix A</a:t>
            </a:r>
            <a:r>
              <a:rPr lang="en-US" dirty="0" smtClean="0"/>
              <a:t/>
            </a:r>
            <a:br>
              <a:rPr lang="en-US" dirty="0" smtClean="0"/>
            </a:br>
            <a:r>
              <a:rPr lang="en-US" dirty="0" smtClean="0"/>
              <a:t>Other Uses for Responsibility Charting</a:t>
            </a:r>
            <a:endParaRPr lang="en-US" dirty="0"/>
          </a:p>
        </p:txBody>
      </p:sp>
    </p:spTree>
    <p:extLst>
      <p:ext uri="{BB962C8B-B14F-4D97-AF65-F5344CB8AC3E}">
        <p14:creationId xmlns:p14="http://schemas.microsoft.com/office/powerpoint/2010/main" val="217714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290977-B58E-44C5-AFCB-AB03B858CBF1}"/>
              </a:ext>
            </a:extLst>
          </p:cNvPr>
          <p:cNvSpPr txBox="1">
            <a:spLocks noChangeArrowheads="1"/>
          </p:cNvSpPr>
          <p:nvPr/>
        </p:nvSpPr>
        <p:spPr bwMode="auto">
          <a:xfrm>
            <a:off x="869836" y="0"/>
            <a:ext cx="9580110" cy="114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400" kern="1200">
                <a:solidFill>
                  <a:srgbClr val="151C5B"/>
                </a:solidFill>
                <a:latin typeface="+mj-lt"/>
                <a:ea typeface="+mj-ea"/>
                <a:cs typeface="+mj-cs"/>
              </a:defRPr>
            </a:lvl1pPr>
            <a:lvl2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2pPr>
            <a:lvl3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3pPr>
            <a:lvl4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4pPr>
            <a:lvl5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5pPr>
            <a:lvl6pPr marL="4572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6pPr>
            <a:lvl7pPr marL="9144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7pPr>
            <a:lvl8pPr marL="13716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8pPr>
            <a:lvl9pPr marL="18288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9pPr>
          </a:lstStyle>
          <a:p>
            <a:pPr defTabSz="685800">
              <a:spcAft>
                <a:spcPts val="600"/>
              </a:spcAft>
            </a:pPr>
            <a:r>
              <a:rPr lang="en-US" altLang="en-US" sz="4000" b="1" dirty="0" smtClean="0">
                <a:solidFill>
                  <a:schemeClr val="accent1"/>
                </a:solidFill>
                <a:ea typeface="ＭＳ Ｐゴシック"/>
              </a:rPr>
              <a:t>Unclear decision-making creates       conflict, confusion, inactivity</a:t>
            </a:r>
            <a:endParaRPr lang="en-US" altLang="en-US" sz="4000" b="1" dirty="0">
              <a:solidFill>
                <a:schemeClr val="accent1"/>
              </a:solidFill>
              <a:ea typeface="ＭＳ Ｐゴシック"/>
            </a:endParaRPr>
          </a:p>
        </p:txBody>
      </p:sp>
      <p:cxnSp>
        <p:nvCxnSpPr>
          <p:cNvPr id="8" name="Straight Connector 7">
            <a:extLst>
              <a:ext uri="{FF2B5EF4-FFF2-40B4-BE49-F238E27FC236}">
                <a16:creationId xmlns:a16="http://schemas.microsoft.com/office/drawing/2014/main" id="{C4F79206-F1CE-45F3-8BF4-F453AB2867B3}"/>
              </a:ext>
            </a:extLst>
          </p:cNvPr>
          <p:cNvCxnSpPr/>
          <p:nvPr/>
        </p:nvCxnSpPr>
        <p:spPr>
          <a:xfrm>
            <a:off x="1659050" y="6180941"/>
            <a:ext cx="8921524" cy="0"/>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FE767B39-6661-4C56-86F4-23ED10C2D62A}"/>
              </a:ext>
            </a:extLst>
          </p:cNvPr>
          <p:cNvGraphicFramePr>
            <a:graphicFrameLocks noGrp="1"/>
          </p:cNvGraphicFramePr>
          <p:nvPr>
            <p:extLst/>
          </p:nvPr>
        </p:nvGraphicFramePr>
        <p:xfrm>
          <a:off x="494619" y="1364014"/>
          <a:ext cx="11250386" cy="5296128"/>
        </p:xfrm>
        <a:graphic>
          <a:graphicData uri="http://schemas.openxmlformats.org/drawingml/2006/table">
            <a:tbl>
              <a:tblPr firstRow="1" firstCol="1" bandRow="1">
                <a:tableStyleId>{5C22544A-7EE6-4342-B048-85BDC9FD1C3A}</a:tableStyleId>
              </a:tblPr>
              <a:tblGrid>
                <a:gridCol w="1413764">
                  <a:extLst>
                    <a:ext uri="{9D8B030D-6E8A-4147-A177-3AD203B41FA5}">
                      <a16:colId xmlns:a16="http://schemas.microsoft.com/office/drawing/2014/main" val="664229128"/>
                    </a:ext>
                  </a:extLst>
                </a:gridCol>
                <a:gridCol w="1212271">
                  <a:extLst>
                    <a:ext uri="{9D8B030D-6E8A-4147-A177-3AD203B41FA5}">
                      <a16:colId xmlns:a16="http://schemas.microsoft.com/office/drawing/2014/main" val="3060829715"/>
                    </a:ext>
                  </a:extLst>
                </a:gridCol>
                <a:gridCol w="8624351">
                  <a:extLst>
                    <a:ext uri="{9D8B030D-6E8A-4147-A177-3AD203B41FA5}">
                      <a16:colId xmlns:a16="http://schemas.microsoft.com/office/drawing/2014/main" val="4124896381"/>
                    </a:ext>
                  </a:extLst>
                </a:gridCol>
              </a:tblGrid>
              <a:tr h="959977">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You See Your Role As</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Others See It As</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Interpretation &amp; Consequences</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47205746"/>
                  </a:ext>
                </a:extLst>
              </a:tr>
              <a:tr h="1227488">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A</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R</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You are waiting to make final decision while expecting others to develop alternatives; others expect you to take the </a:t>
                      </a:r>
                      <a:r>
                        <a:rPr lang="en-US" sz="2400" dirty="0" smtClean="0">
                          <a:solidFill>
                            <a:schemeClr val="tx1"/>
                          </a:solidFill>
                          <a:effectLst/>
                        </a:rPr>
                        <a:t>lead.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5032557"/>
                  </a:ext>
                </a:extLst>
              </a:tr>
              <a:tr h="959977">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R</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A</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You </a:t>
                      </a:r>
                      <a:r>
                        <a:rPr lang="en-US" sz="2400" dirty="0" smtClean="0">
                          <a:solidFill>
                            <a:schemeClr val="tx1"/>
                          </a:solidFill>
                          <a:effectLst/>
                        </a:rPr>
                        <a:t>want </a:t>
                      </a:r>
                      <a:r>
                        <a:rPr lang="en-US" sz="2400" dirty="0">
                          <a:solidFill>
                            <a:schemeClr val="tx1"/>
                          </a:solidFill>
                          <a:effectLst/>
                        </a:rPr>
                        <a:t>role of </a:t>
                      </a:r>
                      <a:r>
                        <a:rPr lang="en-US" sz="2400" dirty="0" smtClean="0">
                          <a:solidFill>
                            <a:schemeClr val="tx1"/>
                          </a:solidFill>
                          <a:effectLst/>
                        </a:rPr>
                        <a:t>developing</a:t>
                      </a:r>
                      <a:r>
                        <a:rPr lang="en-US" sz="2400" baseline="0" dirty="0" smtClean="0">
                          <a:solidFill>
                            <a:schemeClr val="tx1"/>
                          </a:solidFill>
                          <a:effectLst/>
                        </a:rPr>
                        <a:t> </a:t>
                      </a:r>
                      <a:r>
                        <a:rPr lang="en-US" sz="2400" dirty="0" smtClean="0">
                          <a:solidFill>
                            <a:schemeClr val="tx1"/>
                          </a:solidFill>
                          <a:effectLst/>
                        </a:rPr>
                        <a:t>alternatives</a:t>
                      </a:r>
                      <a:r>
                        <a:rPr lang="en-US" sz="2400" dirty="0">
                          <a:solidFill>
                            <a:schemeClr val="tx1"/>
                          </a:solidFill>
                          <a:effectLst/>
                        </a:rPr>
                        <a:t>; they see your role as final "sign off." </a:t>
                      </a:r>
                      <a:r>
                        <a:rPr lang="en-US" sz="2400" dirty="0" smtClean="0">
                          <a:solidFill>
                            <a:schemeClr val="tx1"/>
                          </a:solidFill>
                          <a:effectLst/>
                        </a:rPr>
                        <a:t>You </a:t>
                      </a:r>
                      <a:r>
                        <a:rPr lang="en-US" sz="2400" dirty="0">
                          <a:solidFill>
                            <a:schemeClr val="tx1"/>
                          </a:solidFill>
                          <a:effectLst/>
                        </a:rPr>
                        <a:t>are not involved as early as you desire.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20363162"/>
                  </a:ext>
                </a:extLst>
              </a:tr>
              <a:tr h="1051406">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C</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I</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You want to give input to the decision; others think you only need to be informed afterward.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51508501"/>
                  </a:ext>
                </a:extLst>
              </a:tr>
              <a:tr h="959977">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I</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b="1" dirty="0">
                          <a:solidFill>
                            <a:schemeClr val="tx1"/>
                          </a:solidFill>
                          <a:effectLst/>
                        </a:rPr>
                        <a:t>C</a:t>
                      </a:r>
                      <a:endParaRPr lang="en-US"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effectLst/>
                        </a:rPr>
                        <a:t>You want to know the outcome but do not want to be involved; others will draw on your time, expecting input.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90133464"/>
                  </a:ext>
                </a:extLst>
              </a:tr>
            </a:tbl>
          </a:graphicData>
        </a:graphic>
      </p:graphicFrame>
    </p:spTree>
    <p:extLst>
      <p:ext uri="{BB962C8B-B14F-4D97-AF65-F5344CB8AC3E}">
        <p14:creationId xmlns:p14="http://schemas.microsoft.com/office/powerpoint/2010/main" val="65812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290977-B58E-44C5-AFCB-AB03B858CBF1}"/>
              </a:ext>
            </a:extLst>
          </p:cNvPr>
          <p:cNvSpPr txBox="1">
            <a:spLocks noChangeArrowheads="1"/>
          </p:cNvSpPr>
          <p:nvPr/>
        </p:nvSpPr>
        <p:spPr bwMode="auto">
          <a:xfrm>
            <a:off x="938713" y="319000"/>
            <a:ext cx="7490732" cy="114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400" kern="1200">
                <a:solidFill>
                  <a:srgbClr val="151C5B"/>
                </a:solidFill>
                <a:latin typeface="+mj-lt"/>
                <a:ea typeface="+mj-ea"/>
                <a:cs typeface="+mj-cs"/>
              </a:defRPr>
            </a:lvl1pPr>
            <a:lvl2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2pPr>
            <a:lvl3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3pPr>
            <a:lvl4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4pPr>
            <a:lvl5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5pPr>
            <a:lvl6pPr marL="4572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6pPr>
            <a:lvl7pPr marL="9144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7pPr>
            <a:lvl8pPr marL="13716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8pPr>
            <a:lvl9pPr marL="18288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9pPr>
          </a:lstStyle>
          <a:p>
            <a:pPr defTabSz="685800">
              <a:spcAft>
                <a:spcPts val="600"/>
              </a:spcAft>
            </a:pPr>
            <a:r>
              <a:rPr lang="en-US" altLang="en-US" sz="4000" b="1" dirty="0" smtClean="0">
                <a:solidFill>
                  <a:schemeClr val="accent1"/>
                </a:solidFill>
                <a:ea typeface="ＭＳ Ｐゴシック"/>
              </a:rPr>
              <a:t>Another use is to analyze roles </a:t>
            </a:r>
            <a:r>
              <a:rPr lang="en-US" altLang="en-US" sz="4000" b="1" i="1" dirty="0" smtClean="0">
                <a:solidFill>
                  <a:schemeClr val="accent1"/>
                </a:solidFill>
                <a:ea typeface="ＭＳ Ｐゴシック"/>
              </a:rPr>
              <a:t>across</a:t>
            </a:r>
            <a:r>
              <a:rPr lang="en-US" altLang="en-US" sz="4000" b="1" dirty="0" smtClean="0">
                <a:solidFill>
                  <a:schemeClr val="accent1"/>
                </a:solidFill>
                <a:ea typeface="ＭＳ Ｐゴシック"/>
              </a:rPr>
              <a:t> decisions</a:t>
            </a:r>
            <a:endParaRPr lang="en-US" altLang="en-US" sz="4000" b="1" dirty="0">
              <a:solidFill>
                <a:schemeClr val="accent1"/>
              </a:solidFill>
              <a:ea typeface="ＭＳ Ｐゴシック"/>
            </a:endParaRPr>
          </a:p>
        </p:txBody>
      </p:sp>
      <p:graphicFrame>
        <p:nvGraphicFramePr>
          <p:cNvPr id="6" name="Table 5">
            <a:extLst>
              <a:ext uri="{FF2B5EF4-FFF2-40B4-BE49-F238E27FC236}">
                <a16:creationId xmlns:a16="http://schemas.microsoft.com/office/drawing/2014/main" id="{CC9CFCA9-339B-4108-9818-6EFF52125B19}"/>
              </a:ext>
            </a:extLst>
          </p:cNvPr>
          <p:cNvGraphicFramePr>
            <a:graphicFrameLocks noGrp="1"/>
          </p:cNvGraphicFramePr>
          <p:nvPr>
            <p:extLst/>
          </p:nvPr>
        </p:nvGraphicFramePr>
        <p:xfrm>
          <a:off x="702129" y="1782553"/>
          <a:ext cx="10613571" cy="4774974"/>
        </p:xfrm>
        <a:graphic>
          <a:graphicData uri="http://schemas.openxmlformats.org/drawingml/2006/table">
            <a:tbl>
              <a:tblPr firstRow="1" firstCol="1" bandRow="1">
                <a:tableStyleId>{5C22544A-7EE6-4342-B048-85BDC9FD1C3A}</a:tableStyleId>
              </a:tblPr>
              <a:tblGrid>
                <a:gridCol w="2400300">
                  <a:extLst>
                    <a:ext uri="{9D8B030D-6E8A-4147-A177-3AD203B41FA5}">
                      <a16:colId xmlns:a16="http://schemas.microsoft.com/office/drawing/2014/main" val="217725205"/>
                    </a:ext>
                  </a:extLst>
                </a:gridCol>
                <a:gridCol w="8213271">
                  <a:extLst>
                    <a:ext uri="{9D8B030D-6E8A-4147-A177-3AD203B41FA5}">
                      <a16:colId xmlns:a16="http://schemas.microsoft.com/office/drawing/2014/main" val="2990214401"/>
                    </a:ext>
                  </a:extLst>
                </a:gridCol>
              </a:tblGrid>
              <a:tr h="552618">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For Individuals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Possible Consequences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06261917"/>
                  </a:ext>
                </a:extLst>
              </a:tr>
              <a:tr h="653917">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Many R’s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Plays initiating role for too many decisions. </a:t>
                      </a:r>
                      <a:r>
                        <a:rPr lang="en-US" sz="2400" dirty="0" smtClean="0">
                          <a:solidFill>
                            <a:schemeClr val="tx2"/>
                          </a:solidFill>
                          <a:effectLst/>
                          <a:latin typeface="+mj-lt"/>
                          <a:cs typeface="Arial" panose="020B0604020202020204" pitchFamily="34" charset="0"/>
                        </a:rPr>
                        <a:t>Can </a:t>
                      </a:r>
                      <a:r>
                        <a:rPr lang="en-US" sz="2400" dirty="0">
                          <a:solidFill>
                            <a:schemeClr val="tx2"/>
                          </a:solidFill>
                          <a:effectLst/>
                          <a:latin typeface="+mj-lt"/>
                          <a:cs typeface="Arial" panose="020B0604020202020204" pitchFamily="34" charset="0"/>
                        </a:rPr>
                        <a:t>person stay on top of so much?</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10719427"/>
                  </a:ext>
                </a:extLst>
              </a:tr>
              <a:tr h="597054">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No R’s or A’s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Possibly a weak role that could be enlarged or eliminated.</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06367259"/>
                  </a:ext>
                </a:extLst>
              </a:tr>
              <a:tr h="691824">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Many C’s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Key resource for information. </a:t>
                      </a:r>
                      <a:r>
                        <a:rPr lang="en-US" sz="2400" dirty="0" smtClean="0">
                          <a:solidFill>
                            <a:schemeClr val="tx2"/>
                          </a:solidFill>
                          <a:effectLst/>
                          <a:latin typeface="+mj-lt"/>
                          <a:cs typeface="Arial" panose="020B0604020202020204" pitchFamily="34" charset="0"/>
                        </a:rPr>
                        <a:t>Are </a:t>
                      </a:r>
                      <a:r>
                        <a:rPr lang="en-US" sz="2400" dirty="0">
                          <a:solidFill>
                            <a:schemeClr val="tx2"/>
                          </a:solidFill>
                          <a:effectLst/>
                          <a:latin typeface="+mj-lt"/>
                          <a:cs typeface="Arial" panose="020B0604020202020204" pitchFamily="34" charset="0"/>
                        </a:rPr>
                        <a:t>demands excessive? </a:t>
                      </a:r>
                      <a:r>
                        <a:rPr lang="en-US" sz="2400" dirty="0" smtClean="0">
                          <a:solidFill>
                            <a:schemeClr val="tx2"/>
                          </a:solidFill>
                          <a:effectLst/>
                          <a:latin typeface="+mj-lt"/>
                          <a:cs typeface="Arial" panose="020B0604020202020204" pitchFamily="34" charset="0"/>
                        </a:rPr>
                        <a:t>Is </a:t>
                      </a:r>
                      <a:r>
                        <a:rPr lang="en-US" sz="2400" dirty="0">
                          <a:solidFill>
                            <a:schemeClr val="tx2"/>
                          </a:solidFill>
                          <a:effectLst/>
                          <a:latin typeface="+mj-lt"/>
                          <a:cs typeface="Arial" panose="020B0604020202020204" pitchFamily="34" charset="0"/>
                        </a:rPr>
                        <a:t>more active role desirable?</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00119559"/>
                  </a:ext>
                </a:extLst>
              </a:tr>
              <a:tr h="644004">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Many A’s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Person has major role. </a:t>
                      </a:r>
                      <a:r>
                        <a:rPr lang="en-US" sz="2400" dirty="0" smtClean="0">
                          <a:solidFill>
                            <a:schemeClr val="tx2"/>
                          </a:solidFill>
                          <a:effectLst/>
                          <a:latin typeface="+mj-lt"/>
                          <a:cs typeface="Arial" panose="020B0604020202020204" pitchFamily="34" charset="0"/>
                        </a:rPr>
                        <a:t>Is </a:t>
                      </a:r>
                      <a:r>
                        <a:rPr lang="en-US" sz="2400" dirty="0">
                          <a:solidFill>
                            <a:schemeClr val="tx2"/>
                          </a:solidFill>
                          <a:effectLst/>
                          <a:latin typeface="+mj-lt"/>
                          <a:cs typeface="Arial" panose="020B0604020202020204" pitchFamily="34" charset="0"/>
                        </a:rPr>
                        <a:t>authority too centralized? </a:t>
                      </a:r>
                      <a:r>
                        <a:rPr lang="en-US" sz="2400" dirty="0" smtClean="0">
                          <a:solidFill>
                            <a:schemeClr val="tx2"/>
                          </a:solidFill>
                          <a:effectLst/>
                          <a:latin typeface="+mj-lt"/>
                          <a:cs typeface="Arial" panose="020B0604020202020204" pitchFamily="34" charset="0"/>
                        </a:rPr>
                        <a:t>Could </a:t>
                      </a:r>
                      <a:r>
                        <a:rPr lang="en-US" sz="2400" dirty="0">
                          <a:solidFill>
                            <a:schemeClr val="tx2"/>
                          </a:solidFill>
                          <a:effectLst/>
                          <a:latin typeface="+mj-lt"/>
                          <a:cs typeface="Arial" panose="020B0604020202020204" pitchFamily="34" charset="0"/>
                        </a:rPr>
                        <a:t>some be delegated?</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44193881"/>
                  </a:ext>
                </a:extLst>
              </a:tr>
              <a:tr h="634670">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Low Consensus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Confusion about a person’s role. Clarification is needed.</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85081038"/>
                  </a:ext>
                </a:extLst>
              </a:tr>
              <a:tr h="796072">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Compared to Person’s Style</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Does pattern fit style of actor (i.e., either too little or too much involvement)?</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8766151"/>
                  </a:ext>
                </a:extLst>
              </a:tr>
            </a:tbl>
          </a:graphicData>
        </a:graphic>
      </p:graphicFrame>
    </p:spTree>
    <p:extLst>
      <p:ext uri="{BB962C8B-B14F-4D97-AF65-F5344CB8AC3E}">
        <p14:creationId xmlns:p14="http://schemas.microsoft.com/office/powerpoint/2010/main" val="118847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290977-B58E-44C5-AFCB-AB03B858CBF1}"/>
              </a:ext>
            </a:extLst>
          </p:cNvPr>
          <p:cNvSpPr txBox="1">
            <a:spLocks noChangeArrowheads="1"/>
          </p:cNvSpPr>
          <p:nvPr/>
        </p:nvSpPr>
        <p:spPr bwMode="auto">
          <a:xfrm>
            <a:off x="1075463" y="225271"/>
            <a:ext cx="7643994" cy="130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400" kern="1200">
                <a:solidFill>
                  <a:srgbClr val="151C5B"/>
                </a:solidFill>
                <a:latin typeface="+mj-lt"/>
                <a:ea typeface="+mj-ea"/>
                <a:cs typeface="+mj-cs"/>
              </a:defRPr>
            </a:lvl1pPr>
            <a:lvl2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2pPr>
            <a:lvl3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3pPr>
            <a:lvl4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4pPr>
            <a:lvl5pPr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5pPr>
            <a:lvl6pPr marL="4572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6pPr>
            <a:lvl7pPr marL="9144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7pPr>
            <a:lvl8pPr marL="13716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8pPr>
            <a:lvl9pPr marL="1828800" algn="l" rtl="0" fontAlgn="base">
              <a:spcBef>
                <a:spcPct val="0"/>
              </a:spcBef>
              <a:spcAft>
                <a:spcPct val="0"/>
              </a:spcAft>
              <a:defRPr sz="2400">
                <a:solidFill>
                  <a:srgbClr val="002157"/>
                </a:solidFill>
                <a:latin typeface="Arial Black" panose="020B0A04020102020204" pitchFamily="34" charset="0"/>
                <a:ea typeface="ＭＳ Ｐゴシック" panose="020B0600070205080204" pitchFamily="34" charset="-128"/>
              </a:defRPr>
            </a:lvl9pPr>
          </a:lstStyle>
          <a:p>
            <a:pPr defTabSz="685800">
              <a:spcAft>
                <a:spcPts val="600"/>
              </a:spcAft>
            </a:pPr>
            <a:r>
              <a:rPr lang="en-US" altLang="en-US" sz="4000" b="1" dirty="0" smtClean="0">
                <a:solidFill>
                  <a:schemeClr val="accent1"/>
                </a:solidFill>
                <a:ea typeface="ＭＳ Ｐゴシック"/>
              </a:rPr>
              <a:t>Analyzing how particular decisions are made</a:t>
            </a:r>
            <a:endParaRPr lang="en-US" altLang="en-US" sz="4000" b="1" dirty="0">
              <a:solidFill>
                <a:schemeClr val="accent1"/>
              </a:solidFill>
              <a:ea typeface="ＭＳ Ｐゴシック"/>
            </a:endParaRPr>
          </a:p>
        </p:txBody>
      </p:sp>
      <p:graphicFrame>
        <p:nvGraphicFramePr>
          <p:cNvPr id="2" name="Table 1">
            <a:extLst>
              <a:ext uri="{FF2B5EF4-FFF2-40B4-BE49-F238E27FC236}">
                <a16:creationId xmlns:a16="http://schemas.microsoft.com/office/drawing/2014/main" id="{E556C7D4-FEE6-466B-B3B1-0BBB47FE0500}"/>
              </a:ext>
            </a:extLst>
          </p:cNvPr>
          <p:cNvGraphicFramePr>
            <a:graphicFrameLocks noGrp="1"/>
          </p:cNvGraphicFramePr>
          <p:nvPr>
            <p:extLst/>
          </p:nvPr>
        </p:nvGraphicFramePr>
        <p:xfrm>
          <a:off x="732561" y="1756965"/>
          <a:ext cx="11219953" cy="4790792"/>
        </p:xfrm>
        <a:graphic>
          <a:graphicData uri="http://schemas.openxmlformats.org/drawingml/2006/table">
            <a:tbl>
              <a:tblPr firstRow="1" firstCol="1" bandRow="1">
                <a:tableStyleId>{5C22544A-7EE6-4342-B048-85BDC9FD1C3A}</a:tableStyleId>
              </a:tblPr>
              <a:tblGrid>
                <a:gridCol w="1880010">
                  <a:extLst>
                    <a:ext uri="{9D8B030D-6E8A-4147-A177-3AD203B41FA5}">
                      <a16:colId xmlns:a16="http://schemas.microsoft.com/office/drawing/2014/main" val="1388140720"/>
                    </a:ext>
                  </a:extLst>
                </a:gridCol>
                <a:gridCol w="9339943">
                  <a:extLst>
                    <a:ext uri="{9D8B030D-6E8A-4147-A177-3AD203B41FA5}">
                      <a16:colId xmlns:a16="http://schemas.microsoft.com/office/drawing/2014/main" val="758092151"/>
                    </a:ext>
                  </a:extLst>
                </a:gridCol>
              </a:tblGrid>
              <a:tr h="575512">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Responses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Possible Consequences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99094752"/>
                  </a:ext>
                </a:extLst>
              </a:tr>
              <a:tr h="1215156">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No R’s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Job may not get done; everyone is waiting to approve, be </a:t>
                      </a:r>
                      <a:r>
                        <a:rPr lang="en-US" sz="2400" dirty="0" smtClean="0">
                          <a:solidFill>
                            <a:schemeClr val="tx2"/>
                          </a:solidFill>
                          <a:effectLst/>
                          <a:latin typeface="+mj-lt"/>
                          <a:cs typeface="Arial" panose="020B0604020202020204" pitchFamily="34" charset="0"/>
                        </a:rPr>
                        <a:t>consulted, </a:t>
                      </a:r>
                      <a:r>
                        <a:rPr lang="en-US" sz="2400" dirty="0">
                          <a:solidFill>
                            <a:schemeClr val="tx2"/>
                          </a:solidFill>
                          <a:effectLst/>
                          <a:latin typeface="+mj-lt"/>
                          <a:cs typeface="Arial" panose="020B0604020202020204" pitchFamily="34" charset="0"/>
                        </a:rPr>
                        <a:t>or </a:t>
                      </a:r>
                      <a:r>
                        <a:rPr lang="en-US" sz="2400" dirty="0" smtClean="0">
                          <a:solidFill>
                            <a:schemeClr val="tx2"/>
                          </a:solidFill>
                          <a:effectLst/>
                          <a:latin typeface="+mj-lt"/>
                          <a:cs typeface="Arial" panose="020B0604020202020204" pitchFamily="34" charset="0"/>
                        </a:rPr>
                        <a:t>informed</a:t>
                      </a:r>
                      <a:r>
                        <a:rPr lang="en-US" sz="2400" dirty="0">
                          <a:solidFill>
                            <a:schemeClr val="tx2"/>
                          </a:solidFill>
                          <a:effectLst/>
                          <a:latin typeface="+mj-lt"/>
                          <a:cs typeface="Arial" panose="020B0604020202020204" pitchFamily="34" charset="0"/>
                        </a:rPr>
                        <a:t>. </a:t>
                      </a:r>
                      <a:r>
                        <a:rPr lang="en-US" sz="2400" dirty="0" smtClean="0">
                          <a:solidFill>
                            <a:schemeClr val="tx2"/>
                          </a:solidFill>
                          <a:effectLst/>
                          <a:latin typeface="+mj-lt"/>
                          <a:cs typeface="Arial" panose="020B0604020202020204" pitchFamily="34" charset="0"/>
                        </a:rPr>
                        <a:t>No </a:t>
                      </a:r>
                      <a:r>
                        <a:rPr lang="en-US" sz="2400" dirty="0">
                          <a:solidFill>
                            <a:schemeClr val="tx2"/>
                          </a:solidFill>
                          <a:effectLst/>
                          <a:latin typeface="+mj-lt"/>
                          <a:cs typeface="Arial" panose="020B0604020202020204" pitchFamily="34" charset="0"/>
                        </a:rPr>
                        <a:t>one sees own role as taking initiative.</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75716369"/>
                  </a:ext>
                </a:extLst>
              </a:tr>
              <a:tr h="911367">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a:solidFill>
                            <a:schemeClr val="tx2"/>
                          </a:solidFill>
                          <a:effectLst/>
                          <a:latin typeface="+mj-lt"/>
                          <a:cs typeface="Arial" panose="020B0604020202020204" pitchFamily="34" charset="0"/>
                        </a:rPr>
                        <a:t>Multiple R’s</a:t>
                      </a:r>
                      <a:endParaRPr lang="en-US" sz="240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Is it clear which "R" has lead role to ensure action on decision? Conflict, inaction</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79225261"/>
                  </a:ext>
                </a:extLst>
              </a:tr>
              <a:tr h="905668">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a:solidFill>
                            <a:schemeClr val="tx2"/>
                          </a:solidFill>
                          <a:effectLst/>
                          <a:latin typeface="+mj-lt"/>
                          <a:cs typeface="Arial" panose="020B0604020202020204" pitchFamily="34" charset="0"/>
                        </a:rPr>
                        <a:t>Multiple A’s</a:t>
                      </a:r>
                      <a:endParaRPr lang="en-US" sz="240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Diminished accountability. Blame shifting. Initiatives can languish – “bureaucratic inertia”. </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04844625"/>
                  </a:ext>
                </a:extLst>
              </a:tr>
              <a:tr h="1183089">
                <a:tc>
                  <a:txBody>
                    <a:bodyPr/>
                    <a:lstStyle/>
                    <a:p>
                      <a:pPr marL="0" marR="0">
                        <a:spcBef>
                          <a:spcPts val="0"/>
                        </a:spcBef>
                        <a:spcAft>
                          <a:spcPts val="0"/>
                        </a:spcAft>
                        <a:tabLst>
                          <a:tab pos="-685800" algn="l"/>
                          <a:tab pos="-457200" algn="l"/>
                          <a:tab pos="0" algn="l"/>
                          <a:tab pos="457200" algn="l"/>
                          <a:tab pos="8001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Multiple C’s</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marL="0" marR="0" indent="11430">
                        <a:spcBef>
                          <a:spcPts val="0"/>
                        </a:spcBef>
                        <a:spcAft>
                          <a:spcPts val="0"/>
                        </a:spcAft>
                        <a:tabLst>
                          <a:tab pos="-914400" algn="l"/>
                          <a:tab pos="-457200" algn="l"/>
                          <a:tab pos="0" algn="l"/>
                          <a:tab pos="457200" algn="l"/>
                          <a:tab pos="9144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2"/>
                          </a:solidFill>
                          <a:effectLst/>
                          <a:latin typeface="+mj-lt"/>
                          <a:cs typeface="Arial" panose="020B0604020202020204" pitchFamily="34" charset="0"/>
                        </a:rPr>
                        <a:t>Do so many need to be involved? Delays in decision making and added communication vs benefits of more input?</a:t>
                      </a:r>
                      <a:endParaRPr lang="en-US" sz="2400" dirty="0">
                        <a:solidFill>
                          <a:schemeClr val="tx2"/>
                        </a:solidFill>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88672353"/>
                  </a:ext>
                </a:extLst>
              </a:tr>
            </a:tbl>
          </a:graphicData>
        </a:graphic>
      </p:graphicFrame>
    </p:spTree>
    <p:extLst>
      <p:ext uri="{BB962C8B-B14F-4D97-AF65-F5344CB8AC3E}">
        <p14:creationId xmlns:p14="http://schemas.microsoft.com/office/powerpoint/2010/main" val="182880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Appendix B</a:t>
            </a:r>
            <a:r>
              <a:rPr lang="en-US" dirty="0" smtClean="0"/>
              <a:t/>
            </a:r>
            <a:br>
              <a:rPr lang="en-US" dirty="0" smtClean="0"/>
            </a:br>
            <a:r>
              <a:rPr lang="en-US" dirty="0" smtClean="0"/>
              <a:t>Examples </a:t>
            </a:r>
            <a:r>
              <a:rPr lang="en-US" dirty="0" smtClean="0"/>
              <a:t>of Responsibility Charting at Lawrence University</a:t>
            </a:r>
            <a:endParaRPr lang="en-US" dirty="0"/>
          </a:p>
        </p:txBody>
      </p:sp>
    </p:spTree>
    <p:extLst>
      <p:ext uri="{BB962C8B-B14F-4D97-AF65-F5344CB8AC3E}">
        <p14:creationId xmlns:p14="http://schemas.microsoft.com/office/powerpoint/2010/main" val="69806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91" y="158008"/>
            <a:ext cx="10204752" cy="1320800"/>
          </a:xfrm>
        </p:spPr>
        <p:txBody>
          <a:bodyPr>
            <a:noAutofit/>
          </a:bodyPr>
          <a:lstStyle/>
          <a:p>
            <a:r>
              <a:rPr lang="en-US" sz="4000" b="1" dirty="0" smtClean="0"/>
              <a:t>Who makes decision to close campus when severe weather hits?</a:t>
            </a:r>
            <a:endParaRPr lang="en-US" sz="4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10" y="3560498"/>
            <a:ext cx="4125490" cy="2751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604" y="3431249"/>
            <a:ext cx="4513086" cy="30099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9844" y="1732438"/>
            <a:ext cx="3857786" cy="2572862"/>
          </a:xfrm>
          <a:prstGeom prst="rect">
            <a:avLst/>
          </a:prstGeom>
        </p:spPr>
      </p:pic>
    </p:spTree>
    <p:extLst>
      <p:ext uri="{BB962C8B-B14F-4D97-AF65-F5344CB8AC3E}">
        <p14:creationId xmlns:p14="http://schemas.microsoft.com/office/powerpoint/2010/main" val="2567730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555" y="398654"/>
            <a:ext cx="10515600" cy="1325563"/>
          </a:xfrm>
        </p:spPr>
        <p:txBody>
          <a:bodyPr>
            <a:normAutofit/>
          </a:bodyPr>
          <a:lstStyle/>
          <a:p>
            <a:r>
              <a:rPr lang="en-US" sz="4000" b="1" dirty="0" smtClean="0"/>
              <a:t>Local scholarship for new student</a:t>
            </a:r>
            <a:endParaRPr lang="en-US" sz="4000" b="1" dirty="0"/>
          </a:p>
        </p:txBody>
      </p:sp>
      <p:sp>
        <p:nvSpPr>
          <p:cNvPr id="5" name="Content Placeholder 4"/>
          <p:cNvSpPr>
            <a:spLocks noGrp="1"/>
          </p:cNvSpPr>
          <p:nvPr>
            <p:ph idx="1"/>
          </p:nvPr>
        </p:nvSpPr>
        <p:spPr>
          <a:xfrm>
            <a:off x="571497" y="1436914"/>
            <a:ext cx="9503230" cy="4718748"/>
          </a:xfrm>
        </p:spPr>
        <p:txBody>
          <a:bodyPr>
            <a:normAutofit/>
          </a:bodyPr>
          <a:lstStyle/>
          <a:p>
            <a:r>
              <a:rPr lang="en-US" sz="2800" dirty="0" smtClean="0"/>
              <a:t>Teams: Admissions and Financial Aid</a:t>
            </a:r>
          </a:p>
          <a:p>
            <a:r>
              <a:rPr lang="en-US" sz="2800" dirty="0" smtClean="0"/>
              <a:t>Situation: Team felt like they were dropping ball on making decision; no one knew who ‘owned’ the decision</a:t>
            </a:r>
          </a:p>
        </p:txBody>
      </p:sp>
      <p:graphicFrame>
        <p:nvGraphicFramePr>
          <p:cNvPr id="6" name="Table 5"/>
          <p:cNvGraphicFramePr>
            <a:graphicFrameLocks noGrp="1"/>
          </p:cNvGraphicFramePr>
          <p:nvPr>
            <p:extLst/>
          </p:nvPr>
        </p:nvGraphicFramePr>
        <p:xfrm>
          <a:off x="375555" y="3207260"/>
          <a:ext cx="10711545" cy="2072640"/>
        </p:xfrm>
        <a:graphic>
          <a:graphicData uri="http://schemas.openxmlformats.org/drawingml/2006/table">
            <a:tbl>
              <a:tblPr firstRow="1" bandRow="1">
                <a:tableStyleId>{5C22544A-7EE6-4342-B048-85BDC9FD1C3A}</a:tableStyleId>
              </a:tblPr>
              <a:tblGrid>
                <a:gridCol w="2470568">
                  <a:extLst>
                    <a:ext uri="{9D8B030D-6E8A-4147-A177-3AD203B41FA5}">
                      <a16:colId xmlns:a16="http://schemas.microsoft.com/office/drawing/2014/main" val="515835506"/>
                    </a:ext>
                  </a:extLst>
                </a:gridCol>
                <a:gridCol w="8240977">
                  <a:extLst>
                    <a:ext uri="{9D8B030D-6E8A-4147-A177-3AD203B41FA5}">
                      <a16:colId xmlns:a16="http://schemas.microsoft.com/office/drawing/2014/main" val="885370152"/>
                    </a:ext>
                  </a:extLst>
                </a:gridCol>
              </a:tblGrid>
              <a:tr h="0">
                <a:tc>
                  <a:txBody>
                    <a:bodyPr/>
                    <a:lstStyle/>
                    <a:p>
                      <a:r>
                        <a:rPr lang="en-US" sz="2800" b="1" dirty="0" smtClean="0">
                          <a:solidFill>
                            <a:schemeClr val="tx1"/>
                          </a:solidFill>
                        </a:rPr>
                        <a:t>Accountable</a:t>
                      </a:r>
                      <a:endParaRPr lang="en-US" sz="2800" b="1" dirty="0">
                        <a:solidFill>
                          <a:schemeClr val="tx1"/>
                        </a:solidFill>
                      </a:endParaRPr>
                    </a:p>
                  </a:txBody>
                  <a:tcPr/>
                </a:tc>
                <a:tc>
                  <a:txBody>
                    <a:bodyPr/>
                    <a:lstStyle/>
                    <a:p>
                      <a:r>
                        <a:rPr lang="en-US" sz="2800" dirty="0" smtClean="0">
                          <a:solidFill>
                            <a:schemeClr val="tx1"/>
                          </a:solidFill>
                        </a:rPr>
                        <a:t>Beth Petrie ( Director of</a:t>
                      </a:r>
                      <a:r>
                        <a:rPr lang="en-US" sz="2800" baseline="0" dirty="0" smtClean="0">
                          <a:solidFill>
                            <a:schemeClr val="tx1"/>
                          </a:solidFill>
                        </a:rPr>
                        <a:t> Admissions)</a:t>
                      </a:r>
                      <a:endParaRPr lang="en-US" sz="2800" dirty="0">
                        <a:solidFill>
                          <a:schemeClr val="tx1"/>
                        </a:solidFill>
                      </a:endParaRPr>
                    </a:p>
                  </a:txBody>
                  <a:tcPr/>
                </a:tc>
                <a:extLst>
                  <a:ext uri="{0D108BD9-81ED-4DB2-BD59-A6C34878D82A}">
                    <a16:rowId xmlns:a16="http://schemas.microsoft.com/office/drawing/2014/main" val="3136144355"/>
                  </a:ext>
                </a:extLst>
              </a:tr>
              <a:tr h="370840">
                <a:tc>
                  <a:txBody>
                    <a:bodyPr/>
                    <a:lstStyle/>
                    <a:p>
                      <a:r>
                        <a:rPr lang="en-US" sz="2800" b="1" dirty="0" smtClean="0">
                          <a:solidFill>
                            <a:schemeClr val="tx1"/>
                          </a:solidFill>
                        </a:rPr>
                        <a:t>Responsible</a:t>
                      </a:r>
                      <a:endParaRPr lang="en-US" sz="2800" b="1" dirty="0">
                        <a:solidFill>
                          <a:schemeClr val="tx1"/>
                        </a:solidFill>
                      </a:endParaRPr>
                    </a:p>
                  </a:txBody>
                  <a:tcPr/>
                </a:tc>
                <a:tc>
                  <a:txBody>
                    <a:bodyPr/>
                    <a:lstStyle/>
                    <a:p>
                      <a:r>
                        <a:rPr lang="en-US" sz="2800" dirty="0" smtClean="0">
                          <a:solidFill>
                            <a:schemeClr val="tx1"/>
                          </a:solidFill>
                        </a:rPr>
                        <a:t>Gaelyn Rose (Assoc. Dir. of</a:t>
                      </a:r>
                      <a:r>
                        <a:rPr lang="en-US" sz="2800" baseline="0" dirty="0" smtClean="0">
                          <a:solidFill>
                            <a:schemeClr val="tx1"/>
                          </a:solidFill>
                        </a:rPr>
                        <a:t> Admissions)</a:t>
                      </a:r>
                      <a:endParaRPr lang="en-US" sz="2800" dirty="0">
                        <a:solidFill>
                          <a:schemeClr val="tx1"/>
                        </a:solidFill>
                      </a:endParaRPr>
                    </a:p>
                  </a:txBody>
                  <a:tcPr/>
                </a:tc>
                <a:extLst>
                  <a:ext uri="{0D108BD9-81ED-4DB2-BD59-A6C34878D82A}">
                    <a16:rowId xmlns:a16="http://schemas.microsoft.com/office/drawing/2014/main" val="392698990"/>
                  </a:ext>
                </a:extLst>
              </a:tr>
              <a:tr h="370840">
                <a:tc>
                  <a:txBody>
                    <a:bodyPr/>
                    <a:lstStyle/>
                    <a:p>
                      <a:r>
                        <a:rPr lang="en-US" sz="2800" b="1" dirty="0" smtClean="0">
                          <a:solidFill>
                            <a:schemeClr val="tx1"/>
                          </a:solidFill>
                        </a:rPr>
                        <a:t>Consulted</a:t>
                      </a:r>
                      <a:endParaRPr lang="en-US" sz="2800" b="1" dirty="0">
                        <a:solidFill>
                          <a:schemeClr val="tx1"/>
                        </a:solidFill>
                      </a:endParaRPr>
                    </a:p>
                  </a:txBody>
                  <a:tcPr/>
                </a:tc>
                <a:tc>
                  <a:txBody>
                    <a:bodyPr/>
                    <a:lstStyle/>
                    <a:p>
                      <a:r>
                        <a:rPr lang="en-US" sz="2800" dirty="0" smtClean="0">
                          <a:solidFill>
                            <a:schemeClr val="tx1"/>
                          </a:solidFill>
                        </a:rPr>
                        <a:t>Ryan Gebler (Dir. Fin. Aid &amp; Enrollment Planning)</a:t>
                      </a:r>
                      <a:endParaRPr lang="en-US" sz="2800" dirty="0">
                        <a:solidFill>
                          <a:schemeClr val="tx1"/>
                        </a:solidFill>
                      </a:endParaRPr>
                    </a:p>
                  </a:txBody>
                  <a:tcPr/>
                </a:tc>
                <a:extLst>
                  <a:ext uri="{0D108BD9-81ED-4DB2-BD59-A6C34878D82A}">
                    <a16:rowId xmlns:a16="http://schemas.microsoft.com/office/drawing/2014/main" val="1123218868"/>
                  </a:ext>
                </a:extLst>
              </a:tr>
              <a:tr h="370840">
                <a:tc>
                  <a:txBody>
                    <a:bodyPr/>
                    <a:lstStyle/>
                    <a:p>
                      <a:r>
                        <a:rPr lang="en-US" sz="2800" b="1" dirty="0" smtClean="0">
                          <a:solidFill>
                            <a:schemeClr val="tx1"/>
                          </a:solidFill>
                        </a:rPr>
                        <a:t>Informed</a:t>
                      </a:r>
                      <a:endParaRPr lang="en-US" sz="2800" b="1" dirty="0">
                        <a:solidFill>
                          <a:schemeClr val="tx1"/>
                        </a:solidFill>
                      </a:endParaRPr>
                    </a:p>
                  </a:txBody>
                  <a:tcPr/>
                </a:tc>
                <a:tc>
                  <a:txBody>
                    <a:bodyPr/>
                    <a:lstStyle/>
                    <a:p>
                      <a:r>
                        <a:rPr lang="en-US" sz="2800" dirty="0" smtClean="0">
                          <a:solidFill>
                            <a:schemeClr val="tx1"/>
                          </a:solidFill>
                        </a:rPr>
                        <a:t>Local school counselors</a:t>
                      </a:r>
                      <a:endParaRPr lang="en-US" sz="2800" dirty="0">
                        <a:solidFill>
                          <a:schemeClr val="tx1"/>
                        </a:solidFill>
                      </a:endParaRPr>
                    </a:p>
                  </a:txBody>
                  <a:tcPr/>
                </a:tc>
                <a:extLst>
                  <a:ext uri="{0D108BD9-81ED-4DB2-BD59-A6C34878D82A}">
                    <a16:rowId xmlns:a16="http://schemas.microsoft.com/office/drawing/2014/main" val="2293194054"/>
                  </a:ext>
                </a:extLst>
              </a:tr>
            </a:tbl>
          </a:graphicData>
        </a:graphic>
      </p:graphicFrame>
      <p:pic>
        <p:nvPicPr>
          <p:cNvPr id="7" name="Picture 6" descr="دليل المنح الدراسية 2014 - 2015 | مدونة فرصة عمل"/>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866" y="114327"/>
            <a:ext cx="2879725" cy="1894219"/>
          </a:xfrm>
          <a:prstGeom prst="rect">
            <a:avLst/>
          </a:prstGeom>
        </p:spPr>
      </p:pic>
    </p:spTree>
    <p:extLst>
      <p:ext uri="{BB962C8B-B14F-4D97-AF65-F5344CB8AC3E}">
        <p14:creationId xmlns:p14="http://schemas.microsoft.com/office/powerpoint/2010/main" val="151268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214" y="398756"/>
            <a:ext cx="10515600" cy="1325563"/>
          </a:xfrm>
        </p:spPr>
        <p:txBody>
          <a:bodyPr>
            <a:normAutofit/>
          </a:bodyPr>
          <a:lstStyle/>
          <a:p>
            <a:r>
              <a:rPr lang="en-US" sz="4000" b="1" dirty="0" smtClean="0"/>
              <a:t>Life after Lawrence </a:t>
            </a:r>
            <a:br>
              <a:rPr lang="en-US" sz="4000" b="1" dirty="0" smtClean="0"/>
            </a:br>
            <a:r>
              <a:rPr lang="en-US" sz="4000" b="1" dirty="0" smtClean="0"/>
              <a:t>Alumni Engagement Initiative</a:t>
            </a:r>
            <a:endParaRPr lang="en-US" sz="4000" b="1" dirty="0"/>
          </a:p>
        </p:txBody>
      </p:sp>
      <p:sp>
        <p:nvSpPr>
          <p:cNvPr id="5" name="Content Placeholder 4"/>
          <p:cNvSpPr>
            <a:spLocks noGrp="1"/>
          </p:cNvSpPr>
          <p:nvPr>
            <p:ph idx="1"/>
          </p:nvPr>
        </p:nvSpPr>
        <p:spPr>
          <a:xfrm>
            <a:off x="571500" y="1884773"/>
            <a:ext cx="9773674" cy="3880773"/>
          </a:xfrm>
        </p:spPr>
        <p:txBody>
          <a:bodyPr>
            <a:normAutofit/>
          </a:bodyPr>
          <a:lstStyle/>
          <a:p>
            <a:r>
              <a:rPr lang="en-US" sz="2800" dirty="0" smtClean="0"/>
              <a:t>Teams: CLC and ACE</a:t>
            </a:r>
          </a:p>
          <a:p>
            <a:r>
              <a:rPr lang="en-US" sz="2800" dirty="0" smtClean="0"/>
              <a:t>Situation: New project with multiple stake-holders. They wanted to ensure roles were clear from the beginning</a:t>
            </a:r>
          </a:p>
        </p:txBody>
      </p:sp>
      <p:graphicFrame>
        <p:nvGraphicFramePr>
          <p:cNvPr id="6" name="Table 5"/>
          <p:cNvGraphicFramePr>
            <a:graphicFrameLocks noGrp="1"/>
          </p:cNvGraphicFramePr>
          <p:nvPr>
            <p:extLst/>
          </p:nvPr>
        </p:nvGraphicFramePr>
        <p:xfrm>
          <a:off x="571500" y="3531245"/>
          <a:ext cx="11038114" cy="25603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515835506"/>
                    </a:ext>
                  </a:extLst>
                </a:gridCol>
                <a:gridCol w="8866414">
                  <a:extLst>
                    <a:ext uri="{9D8B030D-6E8A-4147-A177-3AD203B41FA5}">
                      <a16:colId xmlns:a16="http://schemas.microsoft.com/office/drawing/2014/main" val="885370152"/>
                    </a:ext>
                  </a:extLst>
                </a:gridCol>
              </a:tblGrid>
              <a:tr h="370840">
                <a:tc>
                  <a:txBody>
                    <a:bodyPr/>
                    <a:lstStyle/>
                    <a:p>
                      <a:r>
                        <a:rPr lang="en-US" sz="2400" b="1" dirty="0" smtClean="0">
                          <a:solidFill>
                            <a:schemeClr val="tx1"/>
                          </a:solidFill>
                        </a:rPr>
                        <a:t>Accountable</a:t>
                      </a:r>
                      <a:endParaRPr lang="en-US" sz="2400" b="1" dirty="0">
                        <a:solidFill>
                          <a:schemeClr val="tx1"/>
                        </a:solidFill>
                      </a:endParaRPr>
                    </a:p>
                  </a:txBody>
                  <a:tcPr/>
                </a:tc>
                <a:tc>
                  <a:txBody>
                    <a:bodyPr/>
                    <a:lstStyle/>
                    <a:p>
                      <a:r>
                        <a:rPr lang="en-US" sz="2400" baseline="0" dirty="0" smtClean="0">
                          <a:solidFill>
                            <a:schemeClr val="tx1"/>
                          </a:solidFill>
                        </a:rPr>
                        <a:t>Dean of CLC and Associate Vice President of ACE</a:t>
                      </a:r>
                      <a:endParaRPr lang="en-US" sz="2400" dirty="0">
                        <a:solidFill>
                          <a:schemeClr val="tx1"/>
                        </a:solidFill>
                      </a:endParaRPr>
                    </a:p>
                  </a:txBody>
                  <a:tcPr/>
                </a:tc>
                <a:extLst>
                  <a:ext uri="{0D108BD9-81ED-4DB2-BD59-A6C34878D82A}">
                    <a16:rowId xmlns:a16="http://schemas.microsoft.com/office/drawing/2014/main" val="3136144355"/>
                  </a:ext>
                </a:extLst>
              </a:tr>
              <a:tr h="370840">
                <a:tc>
                  <a:txBody>
                    <a:bodyPr/>
                    <a:lstStyle/>
                    <a:p>
                      <a:r>
                        <a:rPr lang="en-US" sz="2400" b="1" dirty="0" smtClean="0">
                          <a:solidFill>
                            <a:schemeClr val="tx1"/>
                          </a:solidFill>
                        </a:rPr>
                        <a:t>Responsible</a:t>
                      </a:r>
                      <a:endParaRPr lang="en-US" sz="2400" b="1" dirty="0">
                        <a:solidFill>
                          <a:schemeClr val="tx1"/>
                        </a:solidFill>
                      </a:endParaRPr>
                    </a:p>
                  </a:txBody>
                  <a:tcPr/>
                </a:tc>
                <a:tc>
                  <a:txBody>
                    <a:bodyPr/>
                    <a:lstStyle/>
                    <a:p>
                      <a:r>
                        <a:rPr lang="en-US" sz="2400" baseline="0" dirty="0" smtClean="0">
                          <a:solidFill>
                            <a:schemeClr val="tx1"/>
                          </a:solidFill>
                        </a:rPr>
                        <a:t>Assistant Director of CLC, Alumni &amp; Employer Relations</a:t>
                      </a:r>
                      <a:endParaRPr lang="en-US" sz="2400" dirty="0">
                        <a:solidFill>
                          <a:schemeClr val="tx1"/>
                        </a:solidFill>
                      </a:endParaRPr>
                    </a:p>
                  </a:txBody>
                  <a:tcPr/>
                </a:tc>
                <a:extLst>
                  <a:ext uri="{0D108BD9-81ED-4DB2-BD59-A6C34878D82A}">
                    <a16:rowId xmlns:a16="http://schemas.microsoft.com/office/drawing/2014/main" val="392698990"/>
                  </a:ext>
                </a:extLst>
              </a:tr>
              <a:tr h="370840">
                <a:tc>
                  <a:txBody>
                    <a:bodyPr/>
                    <a:lstStyle/>
                    <a:p>
                      <a:r>
                        <a:rPr lang="en-US" sz="2400" b="1" dirty="0" smtClean="0">
                          <a:solidFill>
                            <a:schemeClr val="tx1"/>
                          </a:solidFill>
                        </a:rPr>
                        <a:t>Consulted</a:t>
                      </a:r>
                      <a:endParaRPr lang="en-US" sz="2400" b="1" dirty="0">
                        <a:solidFill>
                          <a:schemeClr val="tx1"/>
                        </a:solidFill>
                      </a:endParaRPr>
                    </a:p>
                  </a:txBody>
                  <a:tcPr/>
                </a:tc>
                <a:tc>
                  <a:txBody>
                    <a:bodyPr/>
                    <a:lstStyle/>
                    <a:p>
                      <a:r>
                        <a:rPr lang="en-US" sz="2400" dirty="0" smtClean="0">
                          <a:solidFill>
                            <a:schemeClr val="tx1"/>
                          </a:solidFill>
                        </a:rPr>
                        <a:t>Executive Director</a:t>
                      </a:r>
                      <a:r>
                        <a:rPr lang="en-US" sz="2400" baseline="0" dirty="0" smtClean="0">
                          <a:solidFill>
                            <a:schemeClr val="tx1"/>
                          </a:solidFill>
                        </a:rPr>
                        <a:t> of ACE, LUAA Board, Faculty; CLC/Student Life staff; coaches; students, VP Student Life</a:t>
                      </a:r>
                      <a:endParaRPr lang="en-US" sz="2400" dirty="0">
                        <a:solidFill>
                          <a:schemeClr val="tx1"/>
                        </a:solidFill>
                      </a:endParaRPr>
                    </a:p>
                  </a:txBody>
                  <a:tcPr/>
                </a:tc>
                <a:extLst>
                  <a:ext uri="{0D108BD9-81ED-4DB2-BD59-A6C34878D82A}">
                    <a16:rowId xmlns:a16="http://schemas.microsoft.com/office/drawing/2014/main" val="1123218868"/>
                  </a:ext>
                </a:extLst>
              </a:tr>
              <a:tr h="370840">
                <a:tc>
                  <a:txBody>
                    <a:bodyPr/>
                    <a:lstStyle/>
                    <a:p>
                      <a:r>
                        <a:rPr lang="en-US" sz="2400" b="1" dirty="0" smtClean="0">
                          <a:solidFill>
                            <a:schemeClr val="tx1"/>
                          </a:solidFill>
                        </a:rPr>
                        <a:t>Informed</a:t>
                      </a:r>
                      <a:endParaRPr lang="en-US" sz="2400" b="1" dirty="0">
                        <a:solidFill>
                          <a:schemeClr val="tx1"/>
                        </a:solidFill>
                      </a:endParaRPr>
                    </a:p>
                  </a:txBody>
                  <a:tcPr/>
                </a:tc>
                <a:tc>
                  <a:txBody>
                    <a:bodyPr/>
                    <a:lstStyle/>
                    <a:p>
                      <a:r>
                        <a:rPr lang="en-US" sz="2400" dirty="0" smtClean="0">
                          <a:solidFill>
                            <a:schemeClr val="tx1"/>
                          </a:solidFill>
                        </a:rPr>
                        <a:t>LU</a:t>
                      </a:r>
                      <a:r>
                        <a:rPr lang="en-US" sz="2400" baseline="0" dirty="0" smtClean="0">
                          <a:solidFill>
                            <a:schemeClr val="tx1"/>
                          </a:solidFill>
                        </a:rPr>
                        <a:t> President, Provost, VP Alumni &amp; Development, Faculty, CLC/Student Life staff; coaches; ACE; Development; students</a:t>
                      </a:r>
                      <a:endParaRPr lang="en-US" sz="2400" dirty="0">
                        <a:solidFill>
                          <a:schemeClr val="tx1"/>
                        </a:solidFill>
                      </a:endParaRPr>
                    </a:p>
                  </a:txBody>
                  <a:tcPr/>
                </a:tc>
                <a:extLst>
                  <a:ext uri="{0D108BD9-81ED-4DB2-BD59-A6C34878D82A}">
                    <a16:rowId xmlns:a16="http://schemas.microsoft.com/office/drawing/2014/main" val="229319405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8483" y="245188"/>
            <a:ext cx="2431701" cy="1975757"/>
          </a:xfrm>
          <a:prstGeom prst="rect">
            <a:avLst/>
          </a:prstGeom>
        </p:spPr>
      </p:pic>
    </p:spTree>
    <p:extLst>
      <p:ext uri="{BB962C8B-B14F-4D97-AF65-F5344CB8AC3E}">
        <p14:creationId xmlns:p14="http://schemas.microsoft.com/office/powerpoint/2010/main" val="276470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576" y="508512"/>
            <a:ext cx="10515600" cy="848558"/>
          </a:xfrm>
        </p:spPr>
        <p:txBody>
          <a:bodyPr>
            <a:normAutofit/>
          </a:bodyPr>
          <a:lstStyle/>
          <a:p>
            <a:r>
              <a:rPr lang="en-US" sz="4000" b="1" dirty="0" smtClean="0"/>
              <a:t>Naming Brokaw Central</a:t>
            </a:r>
            <a:endParaRPr lang="en-US" sz="4000" b="1" dirty="0"/>
          </a:p>
        </p:txBody>
      </p:sp>
      <p:sp>
        <p:nvSpPr>
          <p:cNvPr id="5" name="Content Placeholder 4"/>
          <p:cNvSpPr>
            <a:spLocks noGrp="1"/>
          </p:cNvSpPr>
          <p:nvPr>
            <p:ph idx="1"/>
          </p:nvPr>
        </p:nvSpPr>
        <p:spPr>
          <a:xfrm>
            <a:off x="304683" y="1624870"/>
            <a:ext cx="9834013" cy="4351338"/>
          </a:xfrm>
        </p:spPr>
        <p:txBody>
          <a:bodyPr>
            <a:normAutofit/>
          </a:bodyPr>
          <a:lstStyle/>
          <a:p>
            <a:r>
              <a:rPr lang="en-US" sz="2800" dirty="0" smtClean="0"/>
              <a:t>Teams: Registrar, Financial Aid, Student Accounts</a:t>
            </a:r>
            <a:endParaRPr lang="en-US" sz="2800" dirty="0"/>
          </a:p>
          <a:p>
            <a:r>
              <a:rPr lang="en-US" sz="2800" dirty="0" smtClean="0"/>
              <a:t>Situation: </a:t>
            </a:r>
            <a:r>
              <a:rPr lang="en-US" sz="2800" dirty="0"/>
              <a:t>U</a:t>
            </a:r>
            <a:r>
              <a:rPr lang="en-US" sz="2800" dirty="0" smtClean="0"/>
              <a:t>nclear who owned decision on new name for renovated space in Brokaw Hall. Leadership spanned three departments</a:t>
            </a:r>
            <a:endParaRPr lang="en-US" sz="2800" dirty="0"/>
          </a:p>
        </p:txBody>
      </p:sp>
      <p:graphicFrame>
        <p:nvGraphicFramePr>
          <p:cNvPr id="6" name="Table 5"/>
          <p:cNvGraphicFramePr>
            <a:graphicFrameLocks noGrp="1"/>
          </p:cNvGraphicFramePr>
          <p:nvPr>
            <p:extLst/>
          </p:nvPr>
        </p:nvGraphicFramePr>
        <p:xfrm>
          <a:off x="394576" y="3800539"/>
          <a:ext cx="9744120" cy="2194560"/>
        </p:xfrm>
        <a:graphic>
          <a:graphicData uri="http://schemas.openxmlformats.org/drawingml/2006/table">
            <a:tbl>
              <a:tblPr firstRow="1" bandRow="1">
                <a:tableStyleId>{5C22544A-7EE6-4342-B048-85BDC9FD1C3A}</a:tableStyleId>
              </a:tblPr>
              <a:tblGrid>
                <a:gridCol w="2161643">
                  <a:extLst>
                    <a:ext uri="{9D8B030D-6E8A-4147-A177-3AD203B41FA5}">
                      <a16:colId xmlns:a16="http://schemas.microsoft.com/office/drawing/2014/main" val="515835506"/>
                    </a:ext>
                  </a:extLst>
                </a:gridCol>
                <a:gridCol w="7582477">
                  <a:extLst>
                    <a:ext uri="{9D8B030D-6E8A-4147-A177-3AD203B41FA5}">
                      <a16:colId xmlns:a16="http://schemas.microsoft.com/office/drawing/2014/main" val="885370152"/>
                    </a:ext>
                  </a:extLst>
                </a:gridCol>
              </a:tblGrid>
              <a:tr h="370840">
                <a:tc>
                  <a:txBody>
                    <a:bodyPr/>
                    <a:lstStyle/>
                    <a:p>
                      <a:r>
                        <a:rPr lang="en-US" sz="2400" b="1" dirty="0" smtClean="0">
                          <a:solidFill>
                            <a:schemeClr val="tx1"/>
                          </a:solidFill>
                        </a:rPr>
                        <a:t>Accountable</a:t>
                      </a:r>
                      <a:endParaRPr lang="en-US" sz="2400" b="1" dirty="0">
                        <a:solidFill>
                          <a:schemeClr val="tx1"/>
                        </a:solidFill>
                      </a:endParaRPr>
                    </a:p>
                  </a:txBody>
                  <a:tcPr/>
                </a:tc>
                <a:tc>
                  <a:txBody>
                    <a:bodyPr/>
                    <a:lstStyle/>
                    <a:p>
                      <a:r>
                        <a:rPr lang="en-US" sz="2400" dirty="0" smtClean="0">
                          <a:solidFill>
                            <a:schemeClr val="tx1"/>
                          </a:solidFill>
                        </a:rPr>
                        <a:t>President,</a:t>
                      </a:r>
                      <a:r>
                        <a:rPr lang="en-US" sz="2400" baseline="0" dirty="0" smtClean="0">
                          <a:solidFill>
                            <a:schemeClr val="tx1"/>
                          </a:solidFill>
                        </a:rPr>
                        <a:t> VP Admissions &amp; Financial Aid, Provost, VP Finance</a:t>
                      </a:r>
                      <a:endParaRPr lang="en-US" sz="2400" dirty="0">
                        <a:solidFill>
                          <a:schemeClr val="tx1"/>
                        </a:solidFill>
                      </a:endParaRPr>
                    </a:p>
                  </a:txBody>
                  <a:tcPr/>
                </a:tc>
                <a:extLst>
                  <a:ext uri="{0D108BD9-81ED-4DB2-BD59-A6C34878D82A}">
                    <a16:rowId xmlns:a16="http://schemas.microsoft.com/office/drawing/2014/main" val="3136144355"/>
                  </a:ext>
                </a:extLst>
              </a:tr>
              <a:tr h="370840">
                <a:tc>
                  <a:txBody>
                    <a:bodyPr/>
                    <a:lstStyle/>
                    <a:p>
                      <a:r>
                        <a:rPr lang="en-US" sz="2400" b="1" dirty="0" smtClean="0">
                          <a:solidFill>
                            <a:schemeClr val="tx1"/>
                          </a:solidFill>
                        </a:rPr>
                        <a:t>Responsible</a:t>
                      </a:r>
                      <a:endParaRPr lang="en-US" sz="2400" b="1" dirty="0">
                        <a:solidFill>
                          <a:schemeClr val="tx1"/>
                        </a:solidFill>
                      </a:endParaRPr>
                    </a:p>
                  </a:txBody>
                  <a:tcPr/>
                </a:tc>
                <a:tc>
                  <a:txBody>
                    <a:bodyPr/>
                    <a:lstStyle/>
                    <a:p>
                      <a:r>
                        <a:rPr lang="en-US" sz="2400" dirty="0" smtClean="0">
                          <a:solidFill>
                            <a:schemeClr val="tx1"/>
                          </a:solidFill>
                        </a:rPr>
                        <a:t>Registrar</a:t>
                      </a:r>
                      <a:endParaRPr lang="en-US" sz="2400" dirty="0">
                        <a:solidFill>
                          <a:schemeClr val="tx1"/>
                        </a:solidFill>
                      </a:endParaRPr>
                    </a:p>
                  </a:txBody>
                  <a:tcPr/>
                </a:tc>
                <a:extLst>
                  <a:ext uri="{0D108BD9-81ED-4DB2-BD59-A6C34878D82A}">
                    <a16:rowId xmlns:a16="http://schemas.microsoft.com/office/drawing/2014/main" val="392698990"/>
                  </a:ext>
                </a:extLst>
              </a:tr>
              <a:tr h="370840">
                <a:tc>
                  <a:txBody>
                    <a:bodyPr/>
                    <a:lstStyle/>
                    <a:p>
                      <a:r>
                        <a:rPr lang="en-US" sz="2400" b="1" dirty="0" smtClean="0">
                          <a:solidFill>
                            <a:schemeClr val="tx1"/>
                          </a:solidFill>
                        </a:rPr>
                        <a:t>Consulted</a:t>
                      </a:r>
                      <a:endParaRPr lang="en-US" sz="2400" b="1" dirty="0">
                        <a:solidFill>
                          <a:schemeClr val="tx1"/>
                        </a:solidFill>
                      </a:endParaRPr>
                    </a:p>
                  </a:txBody>
                  <a:tcPr/>
                </a:tc>
                <a:tc>
                  <a:txBody>
                    <a:bodyPr/>
                    <a:lstStyle/>
                    <a:p>
                      <a:r>
                        <a:rPr lang="en-US" sz="2400" dirty="0" smtClean="0">
                          <a:solidFill>
                            <a:schemeClr val="tx1"/>
                          </a:solidFill>
                        </a:rPr>
                        <a:t>Brokaw Central Team </a:t>
                      </a:r>
                      <a:endParaRPr lang="en-US" sz="2400" dirty="0">
                        <a:solidFill>
                          <a:schemeClr val="tx1"/>
                        </a:solidFill>
                      </a:endParaRPr>
                    </a:p>
                  </a:txBody>
                  <a:tcPr/>
                </a:tc>
                <a:extLst>
                  <a:ext uri="{0D108BD9-81ED-4DB2-BD59-A6C34878D82A}">
                    <a16:rowId xmlns:a16="http://schemas.microsoft.com/office/drawing/2014/main" val="1123218868"/>
                  </a:ext>
                </a:extLst>
              </a:tr>
              <a:tr h="370840">
                <a:tc>
                  <a:txBody>
                    <a:bodyPr/>
                    <a:lstStyle/>
                    <a:p>
                      <a:r>
                        <a:rPr lang="en-US" sz="2400" b="1" dirty="0" smtClean="0">
                          <a:solidFill>
                            <a:schemeClr val="tx1"/>
                          </a:solidFill>
                        </a:rPr>
                        <a:t>Informed</a:t>
                      </a:r>
                      <a:endParaRPr lang="en-US" sz="2400" b="1" dirty="0">
                        <a:solidFill>
                          <a:schemeClr val="tx1"/>
                        </a:solidFill>
                      </a:endParaRPr>
                    </a:p>
                  </a:txBody>
                  <a:tcPr/>
                </a:tc>
                <a:tc>
                  <a:txBody>
                    <a:bodyPr/>
                    <a:lstStyle/>
                    <a:p>
                      <a:r>
                        <a:rPr lang="en-US" sz="2400" dirty="0" smtClean="0">
                          <a:solidFill>
                            <a:schemeClr val="tx1"/>
                          </a:solidFill>
                        </a:rPr>
                        <a:t>Brokaw</a:t>
                      </a:r>
                      <a:r>
                        <a:rPr lang="en-US" sz="2400" baseline="0" dirty="0" smtClean="0">
                          <a:solidFill>
                            <a:schemeClr val="tx1"/>
                          </a:solidFill>
                        </a:rPr>
                        <a:t> Central Team</a:t>
                      </a:r>
                      <a:endParaRPr lang="en-US" sz="2400" dirty="0">
                        <a:solidFill>
                          <a:schemeClr val="tx1"/>
                        </a:solidFill>
                      </a:endParaRPr>
                    </a:p>
                  </a:txBody>
                  <a:tcPr/>
                </a:tc>
                <a:extLst>
                  <a:ext uri="{0D108BD9-81ED-4DB2-BD59-A6C34878D82A}">
                    <a16:rowId xmlns:a16="http://schemas.microsoft.com/office/drawing/2014/main" val="229319405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600907" y="549710"/>
            <a:ext cx="2471993" cy="1853995"/>
          </a:xfrm>
          <a:prstGeom prst="rect">
            <a:avLst/>
          </a:prstGeom>
        </p:spPr>
      </p:pic>
    </p:spTree>
    <p:extLst>
      <p:ext uri="{BB962C8B-B14F-4D97-AF65-F5344CB8AC3E}">
        <p14:creationId xmlns:p14="http://schemas.microsoft.com/office/powerpoint/2010/main" val="9837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3" y="209986"/>
            <a:ext cx="8578543" cy="678288"/>
          </a:xfrm>
        </p:spPr>
        <p:txBody>
          <a:bodyPr>
            <a:noAutofit/>
          </a:bodyPr>
          <a:lstStyle/>
          <a:p>
            <a:r>
              <a:rPr lang="en-US" sz="4000" b="1" dirty="0" smtClean="0"/>
              <a:t>Admissions Lobby</a:t>
            </a:r>
            <a:endParaRPr lang="en-US" sz="4000" b="1" dirty="0"/>
          </a:p>
        </p:txBody>
      </p:sp>
      <p:pic>
        <p:nvPicPr>
          <p:cNvPr id="3" name="Content Placeholder 3"/>
          <p:cNvPicPr>
            <a:picLocks noChangeAspect="1"/>
          </p:cNvPicPr>
          <p:nvPr/>
        </p:nvPicPr>
        <p:blipFill>
          <a:blip r:embed="rId2"/>
          <a:stretch>
            <a:fillRect/>
          </a:stretch>
        </p:blipFill>
        <p:spPr>
          <a:xfrm>
            <a:off x="319034" y="2084548"/>
            <a:ext cx="9172696" cy="4451719"/>
          </a:xfrm>
          <a:prstGeom prst="rect">
            <a:avLst/>
          </a:prstGeom>
        </p:spPr>
      </p:pic>
      <p:sp>
        <p:nvSpPr>
          <p:cNvPr id="4" name="Content Placeholder 4"/>
          <p:cNvSpPr txBox="1">
            <a:spLocks/>
          </p:cNvSpPr>
          <p:nvPr/>
        </p:nvSpPr>
        <p:spPr>
          <a:xfrm>
            <a:off x="216003" y="1014271"/>
            <a:ext cx="9752746" cy="89706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t>Teams: Admissions</a:t>
            </a:r>
          </a:p>
          <a:p>
            <a:r>
              <a:rPr lang="en-US" sz="2800" dirty="0" smtClean="0"/>
              <a:t>Situation: Clarify decision making for lobby elements</a:t>
            </a:r>
            <a:endParaRPr lang="en-US" sz="2800" dirty="0" smtClean="0"/>
          </a:p>
        </p:txBody>
      </p:sp>
      <p:sp>
        <p:nvSpPr>
          <p:cNvPr id="5" name="Rectangle 4"/>
          <p:cNvSpPr/>
          <p:nvPr/>
        </p:nvSpPr>
        <p:spPr>
          <a:xfrm>
            <a:off x="7366715" y="1957589"/>
            <a:ext cx="2125015" cy="29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38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06" y="388673"/>
            <a:ext cx="8596668" cy="1320800"/>
          </a:xfrm>
        </p:spPr>
        <p:txBody>
          <a:bodyPr>
            <a:normAutofit/>
          </a:bodyPr>
          <a:lstStyle/>
          <a:p>
            <a:r>
              <a:rPr lang="en-US" sz="4000" b="1" dirty="0" smtClean="0"/>
              <a:t>Consequences can be high</a:t>
            </a:r>
            <a:endParaRPr lang="en-US" sz="4000" b="1" dirty="0"/>
          </a:p>
        </p:txBody>
      </p:sp>
      <p:pic>
        <p:nvPicPr>
          <p:cNvPr id="5" name="Picture 4" descr="윤소영의 보험이 Money? 011-9725-9002 :: (어린이100세건강보험)흥국생명 어린이건강보험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268" y="4373814"/>
            <a:ext cx="2273832" cy="146864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66050097"/>
              </p:ext>
            </p:extLst>
          </p:nvPr>
        </p:nvGraphicFramePr>
        <p:xfrm>
          <a:off x="807746" y="1295334"/>
          <a:ext cx="8746023" cy="3078480"/>
        </p:xfrm>
        <a:graphic>
          <a:graphicData uri="http://schemas.openxmlformats.org/drawingml/2006/table">
            <a:tbl>
              <a:tblPr firstRow="1" bandRow="1">
                <a:tableStyleId>{5C22544A-7EE6-4342-B048-85BDC9FD1C3A}</a:tableStyleId>
              </a:tblPr>
              <a:tblGrid>
                <a:gridCol w="2915341">
                  <a:extLst>
                    <a:ext uri="{9D8B030D-6E8A-4147-A177-3AD203B41FA5}">
                      <a16:colId xmlns:a16="http://schemas.microsoft.com/office/drawing/2014/main" val="2155807325"/>
                    </a:ext>
                  </a:extLst>
                </a:gridCol>
                <a:gridCol w="2915341">
                  <a:extLst>
                    <a:ext uri="{9D8B030D-6E8A-4147-A177-3AD203B41FA5}">
                      <a16:colId xmlns:a16="http://schemas.microsoft.com/office/drawing/2014/main" val="1246881882"/>
                    </a:ext>
                  </a:extLst>
                </a:gridCol>
                <a:gridCol w="2915341">
                  <a:extLst>
                    <a:ext uri="{9D8B030D-6E8A-4147-A177-3AD203B41FA5}">
                      <a16:colId xmlns:a16="http://schemas.microsoft.com/office/drawing/2014/main" val="3193105090"/>
                    </a:ext>
                  </a:extLst>
                </a:gridCol>
              </a:tblGrid>
              <a:tr h="149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Safety of students, faculty and staff</a:t>
                      </a:r>
                    </a:p>
                    <a:p>
                      <a:pPr algn="ctr"/>
                      <a:endParaRPr lang="en-US" sz="28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Inconvenience for parents who need childcare when schools are cancelled</a:t>
                      </a:r>
                    </a:p>
                    <a:p>
                      <a:pPr algn="ctr"/>
                      <a:endParaRPr lang="en-US" sz="28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Worried  parents</a:t>
                      </a:r>
                    </a:p>
                    <a:p>
                      <a:pPr algn="ctr"/>
                      <a:endParaRPr lang="en-US" sz="28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66108546"/>
                  </a:ext>
                </a:extLst>
              </a:tr>
            </a:tbl>
          </a:graphicData>
        </a:graphic>
      </p:graphicFrame>
      <p:pic>
        <p:nvPicPr>
          <p:cNvPr id="8" name="Picture 7" descr="Blogging: Best practices for teachers and students -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829" y="3932523"/>
            <a:ext cx="1455421" cy="1946625"/>
          </a:xfrm>
          <a:prstGeom prst="rect">
            <a:avLst/>
          </a:prstGeom>
        </p:spPr>
      </p:pic>
      <p:pic>
        <p:nvPicPr>
          <p:cNvPr id="9" name="Picture 8" descr="Dumb Stuff Drawn: You Only Wish You Were This Aweso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429" y="3932523"/>
            <a:ext cx="2178855" cy="2020888"/>
          </a:xfrm>
          <a:prstGeom prst="rect">
            <a:avLst/>
          </a:prstGeom>
        </p:spPr>
      </p:pic>
    </p:spTree>
    <p:extLst>
      <p:ext uri="{BB962C8B-B14F-4D97-AF65-F5344CB8AC3E}">
        <p14:creationId xmlns:p14="http://schemas.microsoft.com/office/powerpoint/2010/main" val="225146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2" y="771524"/>
            <a:ext cx="3673928" cy="4800600"/>
          </a:xfrm>
        </p:spPr>
        <p:txBody>
          <a:bodyPr>
            <a:noAutofit/>
          </a:bodyPr>
          <a:lstStyle/>
          <a:p>
            <a:r>
              <a:rPr lang="en-US" sz="4000" b="1" dirty="0"/>
              <a:t>W</a:t>
            </a:r>
            <a:r>
              <a:rPr lang="en-US" sz="4000" b="1" dirty="0" smtClean="0"/>
              <a:t>hile seemingly a simple decision, it used to be unclear at Lawrence</a:t>
            </a:r>
            <a:endParaRPr lang="en-US" sz="4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8435108"/>
              </p:ext>
            </p:extLst>
          </p:nvPr>
        </p:nvGraphicFramePr>
        <p:xfrm>
          <a:off x="3673928" y="530678"/>
          <a:ext cx="5927271" cy="5804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91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19" y="560614"/>
            <a:ext cx="8596668" cy="1320800"/>
          </a:xfrm>
        </p:spPr>
        <p:txBody>
          <a:bodyPr>
            <a:normAutofit/>
          </a:bodyPr>
          <a:lstStyle/>
          <a:p>
            <a:r>
              <a:rPr lang="en-US" sz="4000" b="1" dirty="0" smtClean="0"/>
              <a:t>Lawrence University’s history with Responsibility Charting</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2457641377"/>
              </p:ext>
            </p:extLst>
          </p:nvPr>
        </p:nvGraphicFramePr>
        <p:xfrm>
          <a:off x="424543" y="2367643"/>
          <a:ext cx="11283042" cy="4125314"/>
        </p:xfrm>
        <a:graphic>
          <a:graphicData uri="http://schemas.openxmlformats.org/drawingml/2006/table">
            <a:tbl>
              <a:tblPr firstRow="1" bandRow="1">
                <a:tableStyleId>{5C22544A-7EE6-4342-B048-85BDC9FD1C3A}</a:tableStyleId>
              </a:tblPr>
              <a:tblGrid>
                <a:gridCol w="3412670">
                  <a:extLst>
                    <a:ext uri="{9D8B030D-6E8A-4147-A177-3AD203B41FA5}">
                      <a16:colId xmlns:a16="http://schemas.microsoft.com/office/drawing/2014/main" val="3285639367"/>
                    </a:ext>
                  </a:extLst>
                </a:gridCol>
                <a:gridCol w="7870372">
                  <a:extLst>
                    <a:ext uri="{9D8B030D-6E8A-4147-A177-3AD203B41FA5}">
                      <a16:colId xmlns:a16="http://schemas.microsoft.com/office/drawing/2014/main" val="854728833"/>
                    </a:ext>
                  </a:extLst>
                </a:gridCol>
              </a:tblGrid>
              <a:tr h="1004033">
                <a:tc>
                  <a:txBody>
                    <a:bodyPr/>
                    <a:lstStyle/>
                    <a:p>
                      <a:pPr algn="ctr"/>
                      <a:endParaRPr lang="en-US" sz="2800" b="1" dirty="0" smtClean="0">
                        <a:solidFill>
                          <a:schemeClr val="tx1"/>
                        </a:solidFill>
                      </a:endParaRPr>
                    </a:p>
                    <a:p>
                      <a:pPr algn="ctr"/>
                      <a:r>
                        <a:rPr lang="en-US" sz="2800" b="1" dirty="0" smtClean="0">
                          <a:solidFill>
                            <a:schemeClr val="tx1"/>
                          </a:solidFill>
                        </a:rPr>
                        <a:t>Fall 2018 </a:t>
                      </a:r>
                      <a:endParaRPr lang="en-US" sz="2800" b="1" dirty="0">
                        <a:solidFill>
                          <a:schemeClr val="tx1"/>
                        </a:solidFill>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President Burstein invited Jim </a:t>
                      </a:r>
                      <a:r>
                        <a:rPr lang="en-US" sz="2800" b="0" dirty="0" err="1" smtClean="0">
                          <a:solidFill>
                            <a:schemeClr val="tx1"/>
                          </a:solidFill>
                        </a:rPr>
                        <a:t>Krantz</a:t>
                      </a:r>
                      <a:r>
                        <a:rPr lang="en-US" sz="2800" b="0" dirty="0" smtClean="0">
                          <a:solidFill>
                            <a:schemeClr val="tx1"/>
                          </a:solidFill>
                        </a:rPr>
                        <a:t>, a former colleague at Columbia University, to campus to help the cabinet with decision making.</a:t>
                      </a:r>
                    </a:p>
                    <a:p>
                      <a:endParaRPr lang="en-US" sz="2800" b="0" dirty="0">
                        <a:solidFill>
                          <a:schemeClr val="tx1"/>
                        </a:solidFill>
                      </a:endParaRPr>
                    </a:p>
                  </a:txBody>
                  <a:tcPr>
                    <a:solidFill>
                      <a:schemeClr val="bg1"/>
                    </a:solidFill>
                  </a:tcPr>
                </a:tc>
                <a:extLst>
                  <a:ext uri="{0D108BD9-81ED-4DB2-BD59-A6C34878D82A}">
                    <a16:rowId xmlns:a16="http://schemas.microsoft.com/office/drawing/2014/main" val="3882181699"/>
                  </a:ext>
                </a:extLst>
              </a:tr>
              <a:tr h="1004033">
                <a:tc>
                  <a:txBody>
                    <a:bodyPr/>
                    <a:lstStyle/>
                    <a:p>
                      <a:pPr algn="ctr"/>
                      <a:r>
                        <a:rPr lang="en-US" sz="2800" b="1" dirty="0" smtClean="0">
                          <a:solidFill>
                            <a:schemeClr val="tx1"/>
                          </a:solidFill>
                        </a:rPr>
                        <a:t>Dec. 2018</a:t>
                      </a:r>
                      <a:endParaRPr lang="en-US" sz="2800" b="1" dirty="0">
                        <a:solidFill>
                          <a:schemeClr val="tx1"/>
                        </a:solidFill>
                      </a:endParaRPr>
                    </a:p>
                  </a:txBody>
                  <a:tcPr/>
                </a:tc>
                <a:tc>
                  <a:txBody>
                    <a:bodyPr/>
                    <a:lstStyle/>
                    <a:p>
                      <a:r>
                        <a:rPr lang="en-US" sz="2800" b="0" dirty="0" smtClean="0">
                          <a:solidFill>
                            <a:schemeClr val="tx1"/>
                          </a:solidFill>
                        </a:rPr>
                        <a:t>Brokaw</a:t>
                      </a:r>
                      <a:r>
                        <a:rPr lang="en-US" sz="2800" b="0" baseline="0" dirty="0" smtClean="0">
                          <a:solidFill>
                            <a:schemeClr val="tx1"/>
                          </a:solidFill>
                        </a:rPr>
                        <a:t> Central and CLC were trained in 2-day workshop</a:t>
                      </a:r>
                      <a:endParaRPr lang="en-US" sz="2800" b="0" dirty="0">
                        <a:solidFill>
                          <a:schemeClr val="tx1"/>
                        </a:solidFill>
                      </a:endParaRPr>
                    </a:p>
                  </a:txBody>
                  <a:tcPr/>
                </a:tc>
                <a:extLst>
                  <a:ext uri="{0D108BD9-81ED-4DB2-BD59-A6C34878D82A}">
                    <a16:rowId xmlns:a16="http://schemas.microsoft.com/office/drawing/2014/main" val="4076493304"/>
                  </a:ext>
                </a:extLst>
              </a:tr>
              <a:tr h="1322961">
                <a:tc>
                  <a:txBody>
                    <a:bodyPr/>
                    <a:lstStyle/>
                    <a:p>
                      <a:pPr algn="ctr"/>
                      <a:r>
                        <a:rPr lang="en-US" sz="2800" b="1" dirty="0" smtClean="0">
                          <a:solidFill>
                            <a:schemeClr val="tx1"/>
                          </a:solidFill>
                        </a:rPr>
                        <a:t>Winter-Spring</a:t>
                      </a:r>
                      <a:r>
                        <a:rPr lang="en-US" sz="2800" b="1" baseline="0" dirty="0" smtClean="0">
                          <a:solidFill>
                            <a:schemeClr val="tx1"/>
                          </a:solidFill>
                        </a:rPr>
                        <a:t> 2019</a:t>
                      </a:r>
                      <a:endParaRPr lang="en-US" sz="2800" b="1" dirty="0">
                        <a:solidFill>
                          <a:schemeClr val="tx1"/>
                        </a:solidFill>
                      </a:endParaRPr>
                    </a:p>
                  </a:txBody>
                  <a:tcPr/>
                </a:tc>
                <a:tc>
                  <a:txBody>
                    <a:bodyPr/>
                    <a:lstStyle/>
                    <a:p>
                      <a:r>
                        <a:rPr lang="en-US" sz="2800" b="0" dirty="0" smtClean="0">
                          <a:solidFill>
                            <a:schemeClr val="tx1"/>
                          </a:solidFill>
                        </a:rPr>
                        <a:t>Brokaw</a:t>
                      </a:r>
                      <a:r>
                        <a:rPr lang="en-US" sz="2800" b="0" baseline="0" dirty="0" smtClean="0">
                          <a:solidFill>
                            <a:schemeClr val="tx1"/>
                          </a:solidFill>
                        </a:rPr>
                        <a:t> Central, CLC, Admissions, and Cabinet begin implementing </a:t>
                      </a:r>
                      <a:endParaRPr lang="en-US" sz="2800" b="0" dirty="0">
                        <a:solidFill>
                          <a:schemeClr val="tx1"/>
                        </a:solidFill>
                      </a:endParaRPr>
                    </a:p>
                  </a:txBody>
                  <a:tcPr/>
                </a:tc>
                <a:extLst>
                  <a:ext uri="{0D108BD9-81ED-4DB2-BD59-A6C34878D82A}">
                    <a16:rowId xmlns:a16="http://schemas.microsoft.com/office/drawing/2014/main" val="2468565385"/>
                  </a:ext>
                </a:extLst>
              </a:tr>
            </a:tbl>
          </a:graphicData>
        </a:graphic>
      </p:graphicFrame>
    </p:spTree>
    <p:extLst>
      <p:ext uri="{BB962C8B-B14F-4D97-AF65-F5344CB8AC3E}">
        <p14:creationId xmlns:p14="http://schemas.microsoft.com/office/powerpoint/2010/main" val="340241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48" y="429985"/>
            <a:ext cx="8596668" cy="1320800"/>
          </a:xfrm>
        </p:spPr>
        <p:txBody>
          <a:bodyPr>
            <a:normAutofit/>
          </a:bodyPr>
          <a:lstStyle/>
          <a:p>
            <a:r>
              <a:rPr lang="en-US" sz="4000" b="1" dirty="0" smtClean="0"/>
              <a:t>What is Responsibility Charting?</a:t>
            </a:r>
            <a:endParaRPr lang="en-US" sz="4000" b="1" dirty="0"/>
          </a:p>
        </p:txBody>
      </p:sp>
      <p:sp>
        <p:nvSpPr>
          <p:cNvPr id="3" name="Content Placeholder 2"/>
          <p:cNvSpPr>
            <a:spLocks noGrp="1"/>
          </p:cNvSpPr>
          <p:nvPr>
            <p:ph idx="1"/>
          </p:nvPr>
        </p:nvSpPr>
        <p:spPr>
          <a:xfrm>
            <a:off x="514048" y="1439333"/>
            <a:ext cx="9658652" cy="3880773"/>
          </a:xfrm>
        </p:spPr>
        <p:txBody>
          <a:bodyPr>
            <a:normAutofit/>
          </a:bodyPr>
          <a:lstStyle/>
          <a:p>
            <a:r>
              <a:rPr lang="en-US" sz="2800" dirty="0" smtClean="0"/>
              <a:t>A tool for improved decision making</a:t>
            </a:r>
          </a:p>
          <a:p>
            <a:r>
              <a:rPr lang="en-US" sz="2800" dirty="0" smtClean="0"/>
              <a:t>Defines who needs to be involved and at what level, for a specific decision or project </a:t>
            </a:r>
            <a:endParaRPr lang="en-US" sz="2800" dirty="0"/>
          </a:p>
        </p:txBody>
      </p:sp>
      <p:graphicFrame>
        <p:nvGraphicFramePr>
          <p:cNvPr id="4" name="Diagram 3"/>
          <p:cNvGraphicFramePr/>
          <p:nvPr>
            <p:extLst>
              <p:ext uri="{D42A27DB-BD31-4B8C-83A1-F6EECF244321}">
                <p14:modId xmlns:p14="http://schemas.microsoft.com/office/powerpoint/2010/main" val="55786357"/>
              </p:ext>
            </p:extLst>
          </p:nvPr>
        </p:nvGraphicFramePr>
        <p:xfrm>
          <a:off x="1279374" y="175078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23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348342"/>
            <a:ext cx="8596668" cy="1320800"/>
          </a:xfrm>
        </p:spPr>
        <p:txBody>
          <a:bodyPr>
            <a:normAutofit/>
          </a:bodyPr>
          <a:lstStyle/>
          <a:p>
            <a:r>
              <a:rPr lang="en-US" sz="4000" b="1" dirty="0" smtClean="0"/>
              <a:t>There are many benefits of Responsibility Charting</a:t>
            </a:r>
            <a:endParaRPr lang="en-US" sz="4000" b="1" dirty="0"/>
          </a:p>
        </p:txBody>
      </p:sp>
      <p:sp>
        <p:nvSpPr>
          <p:cNvPr id="3" name="Content Placeholder 2"/>
          <p:cNvSpPr>
            <a:spLocks noGrp="1"/>
          </p:cNvSpPr>
          <p:nvPr>
            <p:ph idx="1"/>
          </p:nvPr>
        </p:nvSpPr>
        <p:spPr>
          <a:xfrm>
            <a:off x="677334" y="1892301"/>
            <a:ext cx="8974666" cy="4149062"/>
          </a:xfrm>
        </p:spPr>
        <p:txBody>
          <a:bodyPr>
            <a:normAutofit/>
          </a:bodyPr>
          <a:lstStyle/>
          <a:p>
            <a:r>
              <a:rPr lang="en-US" sz="2800" dirty="0" smtClean="0"/>
              <a:t>Shared language</a:t>
            </a:r>
          </a:p>
          <a:p>
            <a:r>
              <a:rPr lang="en-US" sz="2800" dirty="0" smtClean="0"/>
              <a:t>Flexibility – small groups or large departments, formal or informal</a:t>
            </a:r>
          </a:p>
          <a:p>
            <a:r>
              <a:rPr lang="en-US" sz="2800" dirty="0" smtClean="0"/>
              <a:t>Clarifies roles and responsibilities</a:t>
            </a:r>
          </a:p>
          <a:p>
            <a:r>
              <a:rPr lang="en-US" sz="2800" dirty="0" smtClean="0"/>
              <a:t>Improves accountability and encourages delegation</a:t>
            </a:r>
          </a:p>
        </p:txBody>
      </p:sp>
      <p:sp>
        <p:nvSpPr>
          <p:cNvPr id="4" name="TextBox 3"/>
          <p:cNvSpPr txBox="1"/>
          <p:nvPr/>
        </p:nvSpPr>
        <p:spPr>
          <a:xfrm>
            <a:off x="816429" y="4717923"/>
            <a:ext cx="9405257" cy="1323439"/>
          </a:xfrm>
          <a:prstGeom prst="rect">
            <a:avLst/>
          </a:prstGeom>
          <a:noFill/>
        </p:spPr>
        <p:txBody>
          <a:bodyPr wrap="square" rtlCol="0">
            <a:spAutoFit/>
          </a:bodyPr>
          <a:lstStyle/>
          <a:p>
            <a:r>
              <a:rPr lang="en-US" sz="2800" i="1" dirty="0" smtClean="0"/>
              <a:t>“We accomplished something that normally we would drag our feet on” </a:t>
            </a:r>
          </a:p>
          <a:p>
            <a:r>
              <a:rPr lang="en-US" sz="2400" i="1" dirty="0" smtClean="0"/>
              <a:t>     </a:t>
            </a:r>
            <a:r>
              <a:rPr lang="en-US" sz="2000" i="1" dirty="0" smtClean="0"/>
              <a:t>Ryan Gebler, Director of Financial Aid</a:t>
            </a:r>
            <a:endParaRPr lang="en-US" sz="2000" i="1" dirty="0"/>
          </a:p>
        </p:txBody>
      </p:sp>
    </p:spTree>
    <p:extLst>
      <p:ext uri="{BB962C8B-B14F-4D97-AF65-F5344CB8AC3E}">
        <p14:creationId xmlns:p14="http://schemas.microsoft.com/office/powerpoint/2010/main" val="252544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goes into making a decision?</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8030667"/>
              </p:ext>
            </p:extLst>
          </p:nvPr>
        </p:nvGraphicFramePr>
        <p:xfrm>
          <a:off x="228601" y="1269999"/>
          <a:ext cx="9715500" cy="532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82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49" y="328386"/>
            <a:ext cx="8596668" cy="1320800"/>
          </a:xfrm>
        </p:spPr>
        <p:txBody>
          <a:bodyPr>
            <a:normAutofit/>
          </a:bodyPr>
          <a:lstStyle/>
          <a:p>
            <a:r>
              <a:rPr lang="en-US" sz="4000" b="1" dirty="0" smtClean="0"/>
              <a:t>What are the key components of decision-making?</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832117"/>
              </p:ext>
            </p:extLst>
          </p:nvPr>
        </p:nvGraphicFramePr>
        <p:xfrm>
          <a:off x="677862" y="1420586"/>
          <a:ext cx="9609137" cy="532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1222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2724</Words>
  <Application>Microsoft Office PowerPoint</Application>
  <PresentationFormat>Widescreen</PresentationFormat>
  <Paragraphs>269</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Helvetica</vt:lpstr>
      <vt:lpstr>Times New Roman</vt:lpstr>
      <vt:lpstr>Trebuchet MS</vt:lpstr>
      <vt:lpstr>Wingdings 3</vt:lpstr>
      <vt:lpstr>Facet</vt:lpstr>
      <vt:lpstr>Responsibility Charting</vt:lpstr>
      <vt:lpstr>Who makes decision to close campus when severe weather hits?</vt:lpstr>
      <vt:lpstr>Consequences can be high</vt:lpstr>
      <vt:lpstr>While seemingly a simple decision, it used to be unclear at Lawrence</vt:lpstr>
      <vt:lpstr>Lawrence University’s history with Responsibility Charting</vt:lpstr>
      <vt:lpstr>What is Responsibility Charting?</vt:lpstr>
      <vt:lpstr>There are many benefits of Responsibility Charting</vt:lpstr>
      <vt:lpstr>What goes into making a decision?</vt:lpstr>
      <vt:lpstr>What are the key components of decision-making?</vt:lpstr>
      <vt:lpstr>PowerPoint Presentation</vt:lpstr>
      <vt:lpstr>PowerPoint Presentation</vt:lpstr>
      <vt:lpstr>Opportunities for             Responsibility Charting</vt:lpstr>
      <vt:lpstr>Tips from the pros….</vt:lpstr>
      <vt:lpstr>Appendix</vt:lpstr>
      <vt:lpstr>Appendix A Other Uses for Responsibility Charting</vt:lpstr>
      <vt:lpstr>PowerPoint Presentation</vt:lpstr>
      <vt:lpstr>PowerPoint Presentation</vt:lpstr>
      <vt:lpstr>PowerPoint Presentation</vt:lpstr>
      <vt:lpstr>Appendix B Examples of Responsibility Charting at Lawrence University</vt:lpstr>
      <vt:lpstr>Local scholarship for new student</vt:lpstr>
      <vt:lpstr>Life after Lawrence  Alumni Engagement Initiative</vt:lpstr>
      <vt:lpstr>Naming Brokaw Central</vt:lpstr>
      <vt:lpstr>Admissions Lobby</vt:lpstr>
    </vt:vector>
  </TitlesOfParts>
  <Company>Lawrence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Responsibility Charting</dc:title>
  <dc:creator>Anne M. Jones</dc:creator>
  <cp:lastModifiedBy>Anne M. Jones</cp:lastModifiedBy>
  <cp:revision>138</cp:revision>
  <cp:lastPrinted>2019-06-11T21:44:48Z</cp:lastPrinted>
  <dcterms:created xsi:type="dcterms:W3CDTF">2019-06-04T15:22:10Z</dcterms:created>
  <dcterms:modified xsi:type="dcterms:W3CDTF">2019-07-08T19:53:22Z</dcterms:modified>
</cp:coreProperties>
</file>