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90" r:id="rId3"/>
    <p:sldId id="291" r:id="rId4"/>
    <p:sldId id="292" r:id="rId5"/>
    <p:sldId id="293" r:id="rId6"/>
    <p:sldId id="294" r:id="rId7"/>
    <p:sldId id="270" r:id="rId8"/>
    <p:sldId id="285" r:id="rId9"/>
    <p:sldId id="286" r:id="rId10"/>
    <p:sldId id="287" r:id="rId11"/>
    <p:sldId id="288" r:id="rId12"/>
    <p:sldId id="289" r:id="rId13"/>
    <p:sldId id="282" r:id="rId14"/>
    <p:sldId id="272" r:id="rId15"/>
    <p:sldId id="273" r:id="rId16"/>
    <p:sldId id="262" r:id="rId17"/>
    <p:sldId id="274" r:id="rId18"/>
    <p:sldId id="275" r:id="rId19"/>
    <p:sldId id="265" r:id="rId20"/>
    <p:sldId id="264" r:id="rId21"/>
    <p:sldId id="276" r:id="rId22"/>
    <p:sldId id="281" r:id="rId23"/>
    <p:sldId id="279" r:id="rId24"/>
    <p:sldId id="280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2FF59-AC08-4463-8762-08DFAC13086C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48313-F369-4F57-BF09-EB293EC13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0A11-5DA8-41B3-96AF-A436B96B448A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910B-D15E-4EB8-A78F-282F89BF919A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1E1D4-227D-469D-B05D-8E581DE8FD49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D3B1-6493-46BF-9C47-2EADD3668514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911A-C028-489C-A7A9-49636019F372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1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7D4D-44D2-43BB-8200-138DFEA60D99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A44C-A614-4D65-826A-99705134BB93}" type="datetime1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2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59FD-79FB-4CCC-BDFE-D5C16916C5A5}" type="datetime1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26DB-E140-456B-85BD-F46F57A81ABB}" type="datetime1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0F952-C4CE-401E-804A-68A0B7A3D05A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8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9825-F99B-4E25-9BE2-95B14677C2F5}" type="datetime1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5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9509-FE89-42B9-B520-FE8A3FA52CB0}" type="datetime1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B205-C8FC-4FAC-AFE0-C2CF02B3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622" y="2025959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sz="3200" b="1" dirty="0">
                <a:latin typeface="+mn-lt"/>
                <a:ea typeface="ＭＳ Ｐゴシック"/>
              </a:rPr>
              <a:t>Responsibility</a:t>
            </a:r>
            <a:r>
              <a:rPr lang="en-US" altLang="en-US" sz="2800" b="1" dirty="0">
                <a:latin typeface="+mn-lt"/>
                <a:ea typeface="ＭＳ Ｐゴシック"/>
              </a:rPr>
              <a:t> </a:t>
            </a:r>
            <a:r>
              <a:rPr lang="en-US" altLang="en-US" sz="3200" b="1" dirty="0">
                <a:latin typeface="+mn-lt"/>
                <a:ea typeface="ＭＳ Ｐゴシック"/>
              </a:rPr>
              <a:t>Charting: </a:t>
            </a:r>
          </a:p>
          <a:p>
            <a:pPr algn="ctr" defTabSz="685800"/>
            <a:r>
              <a:rPr lang="en-US" altLang="en-US" sz="3200" b="1" dirty="0">
                <a:latin typeface="+mn-lt"/>
                <a:ea typeface="ＭＳ Ｐゴシック"/>
              </a:rPr>
              <a:t>Improving Decision Making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60" y="618975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111238" y="5998186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8ACFB88-54C6-4A2D-BBA4-67D1448C4185}"/>
              </a:ext>
            </a:extLst>
          </p:cNvPr>
          <p:cNvCxnSpPr>
            <a:cxnSpLocks/>
          </p:cNvCxnSpPr>
          <p:nvPr/>
        </p:nvCxnSpPr>
        <p:spPr>
          <a:xfrm>
            <a:off x="389823" y="343814"/>
            <a:ext cx="0" cy="6334964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85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Understanding the Results: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How Roles are Authorized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03970"/>
              </p:ext>
            </p:extLst>
          </p:nvPr>
        </p:nvGraphicFramePr>
        <p:xfrm>
          <a:off x="611640" y="1747747"/>
          <a:ext cx="7968344" cy="4164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797719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234454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7544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You See Your Role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Others See It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Interpretation &amp; Consequences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8268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R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are waiting to make final decision while expecting others (“R”) to develop alternatives; others expect you to take the initiative.  Potential lack of action, with you blaming others for not delivering when they are looking to you.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1221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2400" dirty="0">
                          <a:effectLst/>
                        </a:rPr>
                        <a:t>You want central role of developing the alternatives; they see your role as final "sign off."  You are not involved as early as you desire. 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6284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I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7333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49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Understanding the Results: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How Roles are Authorized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717026"/>
              </p:ext>
            </p:extLst>
          </p:nvPr>
        </p:nvGraphicFramePr>
        <p:xfrm>
          <a:off x="611640" y="1747747"/>
          <a:ext cx="7968344" cy="4164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797719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234454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7544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You See Your Role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Others See It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Interpretation &amp; Consequences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7125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R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are waiting to make final decision while expecting others (“R”) to develop alternatives; others expect you to take the initiative.  Potential lack of action, with you blaming others for not delivering when they are looking to you.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5929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want central role of developing the alternatives; they see your role as final "sign off."  You are not involved as early as you desire.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I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2400" dirty="0">
                          <a:effectLst/>
                        </a:rPr>
                        <a:t>You want to give input to the decision; others think you only need to be informed afterward.  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7333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35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Understanding the Results: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How Roles are Authorized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91017"/>
              </p:ext>
            </p:extLst>
          </p:nvPr>
        </p:nvGraphicFramePr>
        <p:xfrm>
          <a:off x="587828" y="1714503"/>
          <a:ext cx="7968344" cy="3741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797719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234454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700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You See Your Role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Others See It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Interpretation &amp; Consequences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625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R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are waiting to make final decision while expecting others (“R”) to develop alternatives; others expect you to take the initiative.  Potential lack of action, with you blaming others for not delivering when they are looking to you.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want central role of developing the alternatives; they see your role as final "sign off."  You are not involved as early as you desire.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4357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I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1200" dirty="0">
                          <a:effectLst/>
                        </a:rPr>
                        <a:t>You want to give input to the decision; others think you only need to be informed afterward.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13921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2400" dirty="0">
                          <a:effectLst/>
                        </a:rPr>
                        <a:t>You want to know the outcome but don’t want to be involved; others will draw on your time, expecting input. Delays result when others wait for your response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233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6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12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How Roles are Authorized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9CF95D3-24B6-468B-BF80-DD3888EE7374}"/>
              </a:ext>
            </a:extLst>
          </p:cNvPr>
          <p:cNvSpPr/>
          <p:nvPr/>
        </p:nvSpPr>
        <p:spPr>
          <a:xfrm>
            <a:off x="587828" y="1531419"/>
            <a:ext cx="7968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Differing ideas -- how people see their own authority and how others see it -- create confusion, conflict, inactivity, and often mistrust.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7829" y="2177750"/>
          <a:ext cx="7968344" cy="3831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344196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5855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You See Your Role As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Others See It As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Interpretation &amp; Consequences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936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R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You are waiting to make final decision while expecting others to develop alternatives; others expect you to take the initiative.  Potential lack of action, with you blaming others for not delivering when they are looking to you.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752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A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You want central role of developing the alternatives; they see your role as final "sign off."  You are not involved as early as you desire.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844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I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You want to give input to the decision; others think you only need to be informed afterward. 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7110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b="1" dirty="0">
                          <a:effectLst/>
                        </a:rPr>
                        <a:t>C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You want to know the outcome but do not want to be involved; others will draw on your time, expecting input. Delays result when others wait for your response.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0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6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1200"/>
              </a:spcAft>
            </a:pP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How roles are used</a:t>
            </a:r>
            <a:endParaRPr lang="en-US" altLang="en-US" dirty="0">
              <a:latin typeface="Arial Black" panose="020B0A04020102020204" pitchFamily="34" charset="0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C9CFCA9-339B-4108-9818-6EFF52125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69540"/>
              </p:ext>
            </p:extLst>
          </p:nvPr>
        </p:nvGraphicFramePr>
        <p:xfrm>
          <a:off x="487681" y="1782552"/>
          <a:ext cx="8255726" cy="4199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077">
                  <a:extLst>
                    <a:ext uri="{9D8B030D-6E8A-4147-A177-3AD203B41FA5}">
                      <a16:colId xmlns:a16="http://schemas.microsoft.com/office/drawing/2014/main" xmlns="" val="217725205"/>
                    </a:ext>
                  </a:extLst>
                </a:gridCol>
                <a:gridCol w="6903649">
                  <a:extLst>
                    <a:ext uri="{9D8B030D-6E8A-4147-A177-3AD203B41FA5}">
                      <a16:colId xmlns:a16="http://schemas.microsoft.com/office/drawing/2014/main" xmlns="" val="2990214401"/>
                    </a:ext>
                  </a:extLst>
                </a:gridCol>
              </a:tblGrid>
              <a:tr h="5078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Individuals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 Consequences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06261917"/>
                  </a:ext>
                </a:extLst>
              </a:tr>
              <a:tr h="6008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R’s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Plays initiating role for too many decisions.  Can person stay on top of so much?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1071942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R’s or A’s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Possibly a weak role that could be enlarged or eliminated.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6367259"/>
                  </a:ext>
                </a:extLst>
              </a:tr>
              <a:tr h="635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C’s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resource for information.  Are demands excessive?  Is more active role desirable?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00119559"/>
                  </a:ext>
                </a:extLst>
              </a:tr>
              <a:tr h="5917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A’s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 has major role.  Is authority too centralized?  Could some be delegated?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44193881"/>
                  </a:ext>
                </a:extLst>
              </a:tr>
              <a:tr h="5832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Consensus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Confusion about a person’s role. Clarification is needed.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85081038"/>
                  </a:ext>
                </a:extLst>
              </a:tr>
              <a:tr h="626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Compared to Person’s Style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pattern fit style of actor (i.e., either too little or too much involvement)?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8766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50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6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1200"/>
              </a:spcAft>
            </a:pPr>
            <a:r>
              <a:rPr lang="en-US" dirty="0">
                <a:latin typeface="Arial Black" panose="020B0A04020102020204" pitchFamily="34" charset="0"/>
              </a:rPr>
              <a:t>How Decisions Are Made</a:t>
            </a:r>
            <a:endParaRPr lang="en-US" altLang="en-US" dirty="0">
              <a:latin typeface="Arial Black" panose="020B0A04020102020204" pitchFamily="34" charset="0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556C7D4-FEE6-466B-B3B1-0BBB47FE0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09988"/>
              </p:ext>
            </p:extLst>
          </p:nvPr>
        </p:nvGraphicFramePr>
        <p:xfrm>
          <a:off x="748937" y="1724308"/>
          <a:ext cx="7968343" cy="4084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8488">
                  <a:extLst>
                    <a:ext uri="{9D8B030D-6E8A-4147-A177-3AD203B41FA5}">
                      <a16:colId xmlns:a16="http://schemas.microsoft.com/office/drawing/2014/main" xmlns="" val="1388140720"/>
                    </a:ext>
                  </a:extLst>
                </a:gridCol>
                <a:gridCol w="6459855">
                  <a:extLst>
                    <a:ext uri="{9D8B030D-6E8A-4147-A177-3AD203B41FA5}">
                      <a16:colId xmlns:a16="http://schemas.microsoft.com/office/drawing/2014/main" xmlns="" val="758092151"/>
                    </a:ext>
                  </a:extLst>
                </a:gridCol>
              </a:tblGrid>
              <a:tr h="4906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 Consequences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99094752"/>
                  </a:ext>
                </a:extLst>
              </a:tr>
              <a:tr h="10359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R’s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may not get done; everyone is waiting to approve, be consulted, or be informed.  No one sees own role as taking initiative.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75716369"/>
                  </a:ext>
                </a:extLst>
              </a:tr>
              <a:tr h="776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R’s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it clear which "R" has lead role to ensure action on decision? Conflict, inaction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79225261"/>
                  </a:ext>
                </a:extLst>
              </a:tr>
              <a:tr h="7721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A’s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Diminished accountability. Blame shifting. Initiatives can languish – “bureaucratic inertia”.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04844625"/>
                  </a:ext>
                </a:extLst>
              </a:tr>
              <a:tr h="10086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C’s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143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so many need to be involved? Delays in decision making and added communication vs benefits of more input?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88672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32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Delegation and Responsibility Charting</a:t>
            </a:r>
            <a:endParaRPr lang="en-US" altLang="en-US" sz="2100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DABC864-12D1-4132-94BD-86AC17CAC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78348"/>
              </p:ext>
            </p:extLst>
          </p:nvPr>
        </p:nvGraphicFramePr>
        <p:xfrm>
          <a:off x="424406" y="1660626"/>
          <a:ext cx="8342812" cy="4178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463">
                  <a:extLst>
                    <a:ext uri="{9D8B030D-6E8A-4147-A177-3AD203B41FA5}">
                      <a16:colId xmlns:a16="http://schemas.microsoft.com/office/drawing/2014/main" xmlns="" val="22785445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189865784"/>
                    </a:ext>
                  </a:extLst>
                </a:gridCol>
                <a:gridCol w="6845549">
                  <a:extLst>
                    <a:ext uri="{9D8B030D-6E8A-4147-A177-3AD203B41FA5}">
                      <a16:colId xmlns:a16="http://schemas.microsoft.com/office/drawing/2014/main" xmlns="" val="2383400627"/>
                    </a:ext>
                  </a:extLst>
                </a:gridCol>
              </a:tblGrid>
              <a:tr h="53982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Delegated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By       To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Means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43239742"/>
                  </a:ext>
                </a:extLst>
              </a:tr>
              <a:tr h="8097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2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“Gather all the necessary facts, consult the necessary people and outline our options.  Then bring me a recommendation for final review and decision.”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99646843"/>
                  </a:ext>
                </a:extLst>
              </a:tr>
              <a:tr h="10796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A/R</a:t>
                      </a:r>
                      <a:endParaRPr lang="en-US" sz="2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“This is your decision, but I want you to get my input before deciding.  However, you are not bound by my advice. You’re accountable for the decision.”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38775052"/>
                  </a:ext>
                </a:extLst>
              </a:tr>
              <a:tr h="971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A/R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“Let me keep the decision and manage the fact finding and the analysis of options but give me your best thinking on the issue.”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56709520"/>
                  </a:ext>
                </a:extLst>
              </a:tr>
              <a:tr h="755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A/R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“This is your decision, but I need to know the outcome before it is announced.”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61296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699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26" y="326396"/>
            <a:ext cx="8386354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6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Is/Ought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A21CCE6-AC3A-429E-A3D1-D29F54BEE30F}"/>
              </a:ext>
            </a:extLst>
          </p:cNvPr>
          <p:cNvSpPr/>
          <p:nvPr/>
        </p:nvSpPr>
        <p:spPr>
          <a:xfrm>
            <a:off x="330926" y="1964098"/>
            <a:ext cx="859059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decisions </a:t>
            </a:r>
            <a:r>
              <a:rPr lang="en-U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made </a:t>
            </a:r>
          </a:p>
          <a:p>
            <a:pPr lvl="0" algn="ctr" defTabSz="685800"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</a:p>
          <a:p>
            <a:pPr lvl="0" algn="ctr" defTabSz="685800">
              <a:spcAft>
                <a:spcPts val="600"/>
              </a:spcAft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people think they </a:t>
            </a:r>
            <a:r>
              <a:rPr lang="en-U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be made.  </a:t>
            </a:r>
          </a:p>
          <a:p>
            <a:pPr lvl="0" defTabSz="685800">
              <a:spcAft>
                <a:spcPts val="600"/>
              </a:spcAft>
            </a:pPr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685800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Mental Maps</a:t>
            </a:r>
          </a:p>
          <a:p>
            <a:pPr lvl="0" algn="ctr" defTabSz="685800"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Dissatisfaction with the current situation  </a:t>
            </a:r>
            <a:endParaRPr lang="en-US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11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23" y="343814"/>
            <a:ext cx="8299267" cy="85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lvl="0" algn="ctr" fontAlgn="auto">
              <a:spcBef>
                <a:spcPts val="0"/>
              </a:spcBef>
              <a:spcAft>
                <a:spcPts val="0"/>
              </a:spcAft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solidFill>
                  <a:prstClr val="black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Summary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20FD1AE-8ADE-4C91-8EEE-29EE75A0AD0C}"/>
              </a:ext>
            </a:extLst>
          </p:cNvPr>
          <p:cNvSpPr/>
          <p:nvPr/>
        </p:nvSpPr>
        <p:spPr>
          <a:xfrm>
            <a:off x="135050" y="1529646"/>
            <a:ext cx="886199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9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Clear &amp; precise about how decisions are to be made </a:t>
            </a:r>
          </a:p>
          <a:p>
            <a:pPr marL="342900" marR="0" lvl="0" indent="-342900">
              <a:spcBef>
                <a:spcPts val="9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Shared vocabulary to describe participation of people in decisions</a:t>
            </a:r>
          </a:p>
          <a:p>
            <a:pPr marL="342900" marR="0" lvl="0" indent="-342900">
              <a:spcBef>
                <a:spcPts val="9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 planning for new initiatives</a:t>
            </a:r>
          </a:p>
          <a:p>
            <a:pPr marL="342900" marR="0" lvl="0" indent="-342900">
              <a:spcBef>
                <a:spcPts val="9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errors &amp; mis-fires</a:t>
            </a:r>
          </a:p>
          <a:p>
            <a:pPr marL="1714500" lvl="3" indent="-342900">
              <a:spcBef>
                <a:spcPts val="900"/>
              </a:spcBef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Omission – inaction </a:t>
            </a:r>
          </a:p>
          <a:p>
            <a:pPr marL="1714500" lvl="3" indent="-342900">
              <a:spcBef>
                <a:spcPts val="900"/>
              </a:spcBef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Commission – mistakes, poor decisions</a:t>
            </a:r>
          </a:p>
          <a:p>
            <a:pPr marL="1714500" lvl="3" indent="-342900">
              <a:spcBef>
                <a:spcPts val="900"/>
              </a:spcBef>
              <a:buFont typeface="Symbol" panose="05050102010706020507" pitchFamily="18" charset="2"/>
              <a:buChar char=""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Conflict borne of misunderstanding</a:t>
            </a:r>
          </a:p>
        </p:txBody>
      </p:sp>
    </p:spTree>
    <p:extLst>
      <p:ext uri="{BB962C8B-B14F-4D97-AF65-F5344CB8AC3E}">
        <p14:creationId xmlns:p14="http://schemas.microsoft.com/office/powerpoint/2010/main" val="4023084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40" y="1821941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sz="3200" dirty="0">
                <a:latin typeface="Arial Black"/>
                <a:ea typeface="ＭＳ Ｐゴシック"/>
              </a:rPr>
              <a:t>Responsibility Charting</a:t>
            </a:r>
          </a:p>
          <a:p>
            <a:pPr algn="ctr" defTabSz="685800">
              <a:spcAft>
                <a:spcPts val="1200"/>
              </a:spcAft>
            </a:pPr>
            <a:r>
              <a:rPr lang="en-US" altLang="en-US" sz="3200" dirty="0">
                <a:latin typeface="Arial Black"/>
                <a:ea typeface="ＭＳ Ｐゴシック"/>
              </a:rPr>
              <a:t>Examples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360" y="618975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111238" y="5998186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8ACFB88-54C6-4A2D-BBA4-67D1448C4185}"/>
              </a:ext>
            </a:extLst>
          </p:cNvPr>
          <p:cNvCxnSpPr>
            <a:cxnSpLocks/>
          </p:cNvCxnSpPr>
          <p:nvPr/>
        </p:nvCxnSpPr>
        <p:spPr>
          <a:xfrm>
            <a:off x="389823" y="343814"/>
            <a:ext cx="8353583" cy="0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96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Why</a:t>
            </a:r>
            <a:endParaRPr lang="en-US" altLang="en-US" sz="2100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111237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58CBA0C-0C57-4F6E-8B8C-D950E87E8176}"/>
              </a:ext>
            </a:extLst>
          </p:cNvPr>
          <p:cNvSpPr/>
          <p:nvPr/>
        </p:nvSpPr>
        <p:spPr>
          <a:xfrm>
            <a:off x="222637" y="1907395"/>
            <a:ext cx="874643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a typeface="Times New Roman" panose="02020603050405020304" pitchFamily="18" charset="0"/>
              </a:rPr>
              <a:t>Responsibility Charting: 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ea typeface="Times New Roman" panose="02020603050405020304" pitchFamily="18" charset="0"/>
              </a:rPr>
              <a:t>a tool to improve decision-making</a:t>
            </a: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Times New Roman" panose="02020603050405020304" pitchFamily="18" charset="0"/>
              </a:rPr>
              <a:t>Improves accountability </a:t>
            </a: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Times New Roman" panose="02020603050405020304" pitchFamily="18" charset="0"/>
              </a:rPr>
              <a:t>Sharpens patterns of delegation</a:t>
            </a: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Times New Roman" panose="02020603050405020304" pitchFamily="18" charset="0"/>
              </a:rPr>
              <a:t>Shared language about authority &amp; responsibility</a:t>
            </a:r>
          </a:p>
          <a:p>
            <a:pPr marL="800100" lvl="1" indent="-342900">
              <a:spcBef>
                <a:spcPts val="600"/>
              </a:spcBef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Times New Roman" panose="02020603050405020304" pitchFamily="18" charset="0"/>
              </a:rPr>
              <a:t>Clarifies roles among individuals, units, departments, or divisions</a:t>
            </a:r>
          </a:p>
        </p:txBody>
      </p:sp>
    </p:spTree>
    <p:extLst>
      <p:ext uri="{BB962C8B-B14F-4D97-AF65-F5344CB8AC3E}">
        <p14:creationId xmlns:p14="http://schemas.microsoft.com/office/powerpoint/2010/main" val="1249404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00" y="343814"/>
            <a:ext cx="7844659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Role Clarification: </a:t>
            </a:r>
          </a:p>
          <a:p>
            <a:pPr algn="ctr" defTabSz="685800">
              <a:spcAft>
                <a:spcPts val="120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Close Pair Sees Their Roles Differently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F8F3C7F3-1C37-48B9-8892-AC508859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9" y="1733551"/>
            <a:ext cx="8229592" cy="62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15D22"/>
              </a:buClr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President and new Vice President ballot separately on 29 decisions to clarify their understandings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84DAD723-B9EF-4786-A6FE-E36A8253C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1438" y="2587470"/>
            <a:ext cx="2730500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View of: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6270B80B-A150-4C79-BFC1-EA35F5110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82770"/>
            <a:ext cx="1587500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Role of: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B563E8BA-568E-4CDB-A898-F01205E9F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82770"/>
            <a:ext cx="673100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P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3BCDAD2B-92FE-4C09-8482-FBDE7D89A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082770"/>
            <a:ext cx="749300" cy="420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latin typeface="Helvetica" panose="020B0604020202020204" pitchFamily="34" charset="0"/>
              </a:rPr>
              <a:t>VP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xmlns="" id="{BC6F69BA-C9EA-4BA3-80C6-7BB88E4B1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616170"/>
            <a:ext cx="1638299" cy="192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Board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President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V. P.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Directors</a:t>
            </a:r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xmlns="" id="{45BDB858-EFC4-4836-A7CF-2AD2EF5D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527270"/>
            <a:ext cx="5918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xmlns="" id="{41919392-7C4D-4DCE-A2D1-A11C128DB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0100" y="2930369"/>
            <a:ext cx="0" cy="252031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24055F61-7AA5-458A-8C23-08C13833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296" y="3616170"/>
            <a:ext cx="1816100" cy="192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5A, 4C, 11I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20A, 4R,1C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1A, 19R, 7C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1A, 21R, 7C</a:t>
            </a:r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xmlns="" id="{A73362D7-28CD-490D-A6BB-E5561DA0D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2930370"/>
            <a:ext cx="0" cy="252031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xmlns="" id="{EC859049-F714-40CA-A8B5-1BF7274C7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467" y="3587594"/>
            <a:ext cx="2120900" cy="192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6A, 5I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13A, 4C, 8I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7A, 7R, 11C</a:t>
            </a:r>
          </a:p>
          <a:p>
            <a:pPr defTabSz="914400" eaLnBrk="0" fontAlgn="base" hangingPunct="0">
              <a:lnSpc>
                <a:spcPct val="92000"/>
              </a:lnSpc>
              <a:spcBef>
                <a:spcPct val="4600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Helvetica" panose="020B0604020202020204" pitchFamily="34" charset="0"/>
              </a:rPr>
              <a:t>1A, 18R, 5C</a:t>
            </a:r>
          </a:p>
        </p:txBody>
      </p:sp>
    </p:spTree>
    <p:extLst>
      <p:ext uri="{BB962C8B-B14F-4D97-AF65-F5344CB8AC3E}">
        <p14:creationId xmlns:p14="http://schemas.microsoft.com/office/powerpoint/2010/main" val="367081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4B30F-1B2A-4270-9A66-257BF14B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3" y="461557"/>
            <a:ext cx="8520930" cy="635726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2800" b="1" dirty="0">
                <a:latin typeface="Arial Black" panose="020B0A04020102020204" pitchFamily="34" charset="0"/>
              </a:rPr>
              <a:t>Example – 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Implementing One Card for Campus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1CA121C-A6B6-499D-8E04-F9FE858072CC}"/>
              </a:ext>
            </a:extLst>
          </p:cNvPr>
          <p:cNvCxnSpPr/>
          <p:nvPr/>
        </p:nvCxnSpPr>
        <p:spPr>
          <a:xfrm>
            <a:off x="75519" y="1253722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EB20BC1-3590-4C55-BA5D-F8A99A26EFB4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A3B9647-FC1E-422B-8D7B-258DC7085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79" y="6308630"/>
            <a:ext cx="2634774" cy="32294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95FDD8-4AA1-45B4-AA80-517E6C585AE8}"/>
              </a:ext>
            </a:extLst>
          </p:cNvPr>
          <p:cNvSpPr txBox="1"/>
          <p:nvPr/>
        </p:nvSpPr>
        <p:spPr>
          <a:xfrm>
            <a:off x="396647" y="1373563"/>
            <a:ext cx="8350706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dirty="0"/>
              <a:t>Student Account Policies and Practices – 30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Training – 9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Systems Management – 20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Problem Solving/Crisis Management – 11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Financial Management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Costs/Budgeting – 8 questions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Revenues – 3 questions</a:t>
            </a:r>
          </a:p>
          <a:p>
            <a:pPr marL="742950" lvl="1" indent="-28575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Billing – 15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Access to System by University Staff – 5 questions</a:t>
            </a:r>
          </a:p>
          <a:p>
            <a:pPr>
              <a:spcAft>
                <a:spcPts val="900"/>
              </a:spcAft>
            </a:pPr>
            <a:r>
              <a:rPr lang="en-US" sz="2400" dirty="0"/>
              <a:t>Contract Management – 11 questions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61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4B30F-1B2A-4270-9A66-257BF14B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23" y="461557"/>
            <a:ext cx="8520930" cy="635726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2800" b="1" dirty="0">
                <a:latin typeface="Arial Black" panose="020B0A04020102020204" pitchFamily="34" charset="0"/>
              </a:rPr>
              <a:t>Example – 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Implementing One Card for Campus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1CA121C-A6B6-499D-8E04-F9FE858072CC}"/>
              </a:ext>
            </a:extLst>
          </p:cNvPr>
          <p:cNvCxnSpPr/>
          <p:nvPr/>
        </p:nvCxnSpPr>
        <p:spPr>
          <a:xfrm>
            <a:off x="75519" y="1253722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EB20BC1-3590-4C55-BA5D-F8A99A26EFB4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A3B9647-FC1E-422B-8D7B-258DC7085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79" y="6308630"/>
            <a:ext cx="2634774" cy="32294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16EA725-2C69-4A19-AF18-BDECD6CA1444}"/>
              </a:ext>
            </a:extLst>
          </p:cNvPr>
          <p:cNvSpPr/>
          <p:nvPr/>
        </p:nvSpPr>
        <p:spPr>
          <a:xfrm>
            <a:off x="226423" y="1916839"/>
            <a:ext cx="46797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have the student billing resemble AMEX (pay off monthly), like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VlSA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/Mastercard or a term bill.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Determining whether these are legally "charges".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Determining appropriate 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 money on student accounts (minimum and maximum)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Determining the frequency with which students can add $ to their </a:t>
            </a: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cards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(and thus the amount)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students to add dining $ during business hours; over weekends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credit, refund or stiff the students on money left on the card (end of year, early withdrawal, after graduation)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$ taken from various sites to get transferred from one stripe to another.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students to bill small amounts to their accounts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that certain charges are or are not "appropriate" for student accounts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students to deposit $ into different accounts (dining, laundry, vending, etc.)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where students can make deposits (currently residence halls, student bill, cashier in SFS)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students to transfer funds between stripes on card.</a:t>
            </a: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C84A35-42CB-453A-9573-83B6CF642DB2}"/>
              </a:ext>
            </a:extLst>
          </p:cNvPr>
          <p:cNvSpPr/>
          <p:nvPr/>
        </p:nvSpPr>
        <p:spPr>
          <a:xfrm>
            <a:off x="4906124" y="1916839"/>
            <a:ext cx="40114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to cut off students' ability to add $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accept (or not) cash deposits 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to allow students to make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VlSA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or term bill deposits (where) 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to explore the ramifications of assessing the charges e.g. the effect of charges "holds"</a:t>
            </a:r>
          </a:p>
          <a:p>
            <a:pPr marL="457200" lvl="0" indent="-45720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whether Federal funds and other 3rd party payer monies in students’ accounts can be used for non-tuition charges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Defining privileges, plans and accounts (PPA's) 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Deciding to place funds on student accounts (who, where)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Determining how to resolve disputes with:</a:t>
            </a:r>
          </a:p>
          <a:p>
            <a:pPr lvl="0" indent="45720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billing</a:t>
            </a:r>
          </a:p>
          <a:p>
            <a:pPr lvl="0" indent="45720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vending; machines that didn't work</a:t>
            </a:r>
          </a:p>
          <a:p>
            <a:pPr lvl="0" indent="45720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students who lost their cards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there is credit on the card, are student account balances checked before issuing a credit refund.</a:t>
            </a:r>
          </a:p>
          <a:p>
            <a:pPr lvl="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issues credit refunds.</a:t>
            </a:r>
          </a:p>
          <a:p>
            <a:pPr marL="457200" lvl="0" indent="-457200"/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determines parameters for correlations between existing student account balances (i.e. if a student owes $24,000 can they add new charges on their One Card account?)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7944B19-E0CD-4BF4-9B71-0ECF51F6B71B}"/>
              </a:ext>
            </a:extLst>
          </p:cNvPr>
          <p:cNvSpPr/>
          <p:nvPr/>
        </p:nvSpPr>
        <p:spPr>
          <a:xfrm>
            <a:off x="2592667" y="1354449"/>
            <a:ext cx="4006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Student Account Policies and Practices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83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4B30F-1B2A-4270-9A66-257BF14B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91892"/>
            <a:ext cx="7886700" cy="635726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2800" b="1" dirty="0">
                <a:latin typeface="Arial Black" panose="020B0A04020102020204" pitchFamily="34" charset="0"/>
              </a:rPr>
              <a:t>Example – </a:t>
            </a:r>
            <a:br>
              <a:rPr lang="en-US" sz="2800" b="1" dirty="0">
                <a:latin typeface="Arial Black" panose="020B0A04020102020204" pitchFamily="34" charset="0"/>
              </a:rPr>
            </a:br>
            <a:r>
              <a:rPr lang="en-US" sz="2800" b="1" dirty="0">
                <a:latin typeface="Arial Black" panose="020B0A04020102020204" pitchFamily="34" charset="0"/>
              </a:rPr>
              <a:t>Implementing One Card for Campus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EBCD9B8-9A8C-4B2D-B733-ABBFEBB40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285" y="1367050"/>
            <a:ext cx="6590755" cy="21873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64ECEAF-B116-4FD4-B1C0-94BBD078E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326" y="3701133"/>
            <a:ext cx="6651715" cy="235341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1CA121C-A6B6-499D-8E04-F9FE858072CC}"/>
              </a:ext>
            </a:extLst>
          </p:cNvPr>
          <p:cNvCxnSpPr/>
          <p:nvPr/>
        </p:nvCxnSpPr>
        <p:spPr>
          <a:xfrm>
            <a:off x="75519" y="1201470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EB20BC1-3590-4C55-BA5D-F8A99A26EFB4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A3B9647-FC1E-422B-8D7B-258DC70856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79" y="6308630"/>
            <a:ext cx="2634774" cy="32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12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4B30F-1B2A-4270-9A66-257BF14B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303" y="391892"/>
            <a:ext cx="8106047" cy="635726"/>
          </a:xfrm>
        </p:spPr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2400" b="1" dirty="0">
                <a:latin typeface="Arial Black" panose="020B0A04020102020204" pitchFamily="34" charset="0"/>
              </a:rPr>
              <a:t>Example – </a:t>
            </a:r>
            <a:br>
              <a:rPr lang="en-US" sz="2400" b="1" dirty="0">
                <a:latin typeface="Arial Black" panose="020B0A04020102020204" pitchFamily="34" charset="0"/>
              </a:rPr>
            </a:br>
            <a:r>
              <a:rPr lang="en-US" sz="2400" b="1" dirty="0">
                <a:latin typeface="Arial Black" panose="020B0A04020102020204" pitchFamily="34" charset="0"/>
              </a:rPr>
              <a:t>First B-52 Female Pilot Charged with Adultery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1CA121C-A6B6-499D-8E04-F9FE858072CC}"/>
              </a:ext>
            </a:extLst>
          </p:cNvPr>
          <p:cNvCxnSpPr/>
          <p:nvPr/>
        </p:nvCxnSpPr>
        <p:spPr>
          <a:xfrm>
            <a:off x="75519" y="1201470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EB20BC1-3590-4C55-BA5D-F8A99A26EFB4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A3B9647-FC1E-422B-8D7B-258DC7085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579" y="6308630"/>
            <a:ext cx="2634774" cy="3229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444DCE-A431-49B9-86DC-D51A9B9CB600}"/>
              </a:ext>
            </a:extLst>
          </p:cNvPr>
          <p:cNvSpPr/>
          <p:nvPr/>
        </p:nvSpPr>
        <p:spPr>
          <a:xfrm>
            <a:off x="261258" y="1288463"/>
            <a:ext cx="87953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Negative public reaction to the prosecution of 26-year-old 2nd Lt. Kelly Flinn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Air Force Secretary struggles to avoid spectacle of a high-profile court-martial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Air</a:t>
            </a:r>
            <a:r>
              <a:rPr lang="en-US" sz="2000" b="1" spc="16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Force</a:t>
            </a:r>
            <a:r>
              <a:rPr lang="en-US" sz="2000" b="1" spc="2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Secretary</a:t>
            </a:r>
            <a:r>
              <a:rPr lang="en-US" sz="2000" b="1" spc="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wants deal</a:t>
            </a:r>
            <a:r>
              <a:rPr lang="en-US" sz="2000" b="1" spc="2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000" b="1" spc="13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court-martial</a:t>
            </a:r>
            <a:endParaRPr lang="en-US" sz="2000" b="1" dirty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FE6FE75-E3DA-4367-992C-AF942C469143}"/>
              </a:ext>
            </a:extLst>
          </p:cNvPr>
          <p:cNvSpPr/>
          <p:nvPr/>
        </p:nvSpPr>
        <p:spPr>
          <a:xfrm>
            <a:off x="261258" y="2390731"/>
            <a:ext cx="8254091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Air Force rules: 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People facing court martial are entitled to ask to be given the chance to resign.</a:t>
            </a:r>
          </a:p>
          <a:p>
            <a:pPr marL="742950" lvl="1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No guarantee that their requests would be granted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They still might be required to plead guilty to some charge.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01C2944-91AA-4D3A-BA6A-47124C1D6FC5}"/>
              </a:ext>
            </a:extLst>
          </p:cNvPr>
          <p:cNvSpPr/>
          <p:nvPr/>
        </p:nvSpPr>
        <p:spPr>
          <a:xfrm>
            <a:off x="261258" y="3783204"/>
            <a:ext cx="848609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Air Force Secretary’s position is particularly delicate: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Under military rules, she cannot offer leniency to Lieutenant Flinn in exchange for avoiding a trial (prosecutors can in civilian life).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That would violate military rules against using a position of command to influence a court proceeding.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Dr. </a:t>
            </a:r>
            <a:r>
              <a:rPr lang="en-US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Widnall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is even prohibited from suggesting such an offer to officers in Lieutenant Flinn's chain of command. </a:t>
            </a:r>
          </a:p>
        </p:txBody>
      </p:sp>
    </p:spTree>
    <p:extLst>
      <p:ext uri="{BB962C8B-B14F-4D97-AF65-F5344CB8AC3E}">
        <p14:creationId xmlns:p14="http://schemas.microsoft.com/office/powerpoint/2010/main" val="3762036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endParaRPr lang="en-US" altLang="en-US" sz="2100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9">
            <a:extLst>
              <a:ext uri="{FF2B5EF4-FFF2-40B4-BE49-F238E27FC236}">
                <a16:creationId xmlns:a16="http://schemas.microsoft.com/office/drawing/2014/main" xmlns="" id="{4ED4D78A-8027-4A0E-AD6E-52946FFEE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41" y="352774"/>
            <a:ext cx="8299268" cy="1074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Example: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Meaning of “I” -- Informed</a:t>
            </a:r>
            <a:r>
              <a:rPr lang="en-US" altLang="en-US" sz="3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3200" dirty="0">
              <a:solidFill>
                <a:srgbClr val="000000"/>
              </a:solidFill>
              <a:latin typeface="Helvetica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ACEDD3C-9070-48D1-99C9-60E86BF6C289}"/>
              </a:ext>
            </a:extLst>
          </p:cNvPr>
          <p:cNvSpPr/>
          <p:nvPr/>
        </p:nvSpPr>
        <p:spPr>
          <a:xfrm>
            <a:off x="778781" y="1622201"/>
            <a:ext cx="8116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“Secret Meeting With Arab Imperils Israeli Cabinet”</a:t>
            </a: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2DE31BD-6696-40A8-8F76-80AB26D1E550}"/>
              </a:ext>
            </a:extLst>
          </p:cNvPr>
          <p:cNvSpPr/>
          <p:nvPr/>
        </p:nvSpPr>
        <p:spPr>
          <a:xfrm>
            <a:off x="222476" y="2278766"/>
            <a:ext cx="8774567" cy="4557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lvl="1" defTabSz="91440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Foreign Minister Resigns: </a:t>
            </a:r>
          </a:p>
          <a:p>
            <a:pPr marL="460375" lvl="2" indent="-176213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Not opposed to President meeting with Palestine official</a:t>
            </a:r>
          </a:p>
          <a:p>
            <a:pPr marL="460375" lvl="2" indent="-176213" defTabSz="9144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He had not been told about it beforehand  </a:t>
            </a:r>
          </a:p>
          <a:p>
            <a:pPr marL="112713" lvl="1" defTabSz="9144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solidFill>
                  <a:prstClr val="black"/>
                </a:solidFill>
              </a:rPr>
              <a:t>“The question is whether the Foreign Minister should find these things out afterwards via the media”.</a:t>
            </a:r>
          </a:p>
          <a:p>
            <a:pPr marL="112713" lvl="1" defTabSz="914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Informed</a:t>
            </a: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 notified </a:t>
            </a:r>
            <a:r>
              <a:rPr lang="en-US" altLang="en-US" sz="2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after</a:t>
            </a: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decision is made, but </a:t>
            </a:r>
            <a:r>
              <a:rPr lang="en-US" altLang="en-US" sz="2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before</a:t>
            </a: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it’s announced; needs to know outcome but not be involved in making decision.</a:t>
            </a:r>
          </a:p>
          <a:p>
            <a:pPr lvl="1"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5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Increased complexity = 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confusion about who does what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111237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FE8ABB71-56A0-41D8-893C-E6C3AB088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50" y="1620064"/>
            <a:ext cx="8786473" cy="4144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 marL="2286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78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complex, fluid situations:</a:t>
            </a:r>
          </a:p>
          <a:p>
            <a:pPr marL="228600" lvl="1" indent="-228600">
              <a:spcBef>
                <a:spcPct val="30000"/>
              </a:spcBef>
              <a:spcAft>
                <a:spcPts val="1200"/>
              </a:spcAft>
              <a:buClr>
                <a:srgbClr val="5B9BD5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Traditional organization charts are unable to describe how people actually need to work together</a:t>
            </a:r>
          </a:p>
          <a:p>
            <a:pPr marL="228600" lvl="1" indent="-228600">
              <a:spcBef>
                <a:spcPct val="30000"/>
              </a:spcBef>
              <a:spcAft>
                <a:spcPts val="1200"/>
              </a:spcAft>
              <a:buClr>
                <a:srgbClr val="5B9BD5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Charts don’t capture the nuances and particularities of specific issues.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30000"/>
              </a:spcBef>
              <a:spcAft>
                <a:spcPts val="1200"/>
              </a:spcAft>
              <a:buClr>
                <a:srgbClr val="0563C1"/>
              </a:buClr>
              <a:buSzPct val="65000"/>
              <a:buFont typeface="Wingdings" panose="05000000000000000000" pitchFamily="2" charset="2"/>
              <a:buChar char="l"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Uncertainty about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substance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gets mixed with uncertainty about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process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</a:p>
          <a:p>
            <a:pPr>
              <a:spcBef>
                <a:spcPct val="30000"/>
              </a:spcBef>
              <a:spcAft>
                <a:spcPts val="900"/>
              </a:spcAft>
              <a:buClr>
                <a:srgbClr val="0563C1"/>
              </a:buClr>
              <a:buSzPct val="65000"/>
              <a:buFont typeface="Wingdings" panose="05000000000000000000" pitchFamily="2" charset="2"/>
              <a:buChar char="l"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When roles and responsibilities are unclear groups are less competent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So, 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either:</a:t>
            </a:r>
          </a:p>
          <a:p>
            <a:pPr marL="346075" indent="-346075">
              <a:spcBef>
                <a:spcPct val="30000"/>
              </a:spcBef>
              <a:buClr>
                <a:srgbClr val="4472C4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Politics dominate substance</a:t>
            </a:r>
          </a:p>
          <a:p>
            <a:pPr marL="346075" indent="-346075">
              <a:spcBef>
                <a:spcPct val="30000"/>
              </a:spcBef>
              <a:buClr>
                <a:srgbClr val="4472C4">
                  <a:lumMod val="75000"/>
                </a:srgbClr>
              </a:buClr>
              <a:buSzPct val="150000"/>
              <a:buFont typeface="Arial" panose="020B0604020202020204" pitchFamily="34" charset="0"/>
              <a:buChar char="•"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Conflict is avoided and suboptimal choices are made.</a:t>
            </a:r>
            <a:endParaRPr kumimoji="0" lang="en-US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82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Increased complexity = </a:t>
            </a:r>
          </a:p>
          <a:p>
            <a:pPr algn="ctr" defTabSz="685800">
              <a:spcAft>
                <a:spcPts val="120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confusion about who does what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111237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FE8ABB71-56A0-41D8-893C-E6C3AB088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50" y="1962966"/>
            <a:ext cx="8897711" cy="415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 marL="2286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7850"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lvl="0" indent="0" algn="ctr" defTabSz="914400" fontAlgn="base">
              <a:spcBef>
                <a:spcPct val="50000"/>
              </a:spcBef>
              <a:spcAft>
                <a:spcPct val="0"/>
              </a:spcAft>
              <a:buClr>
                <a:srgbClr val="F15D22"/>
              </a:buClr>
              <a:tabLst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Arial"/>
                <a:ea typeface="ＭＳ Ｐゴシック"/>
              </a:rPr>
              <a:t>The complexity penalty </a:t>
            </a:r>
          </a:p>
          <a:p>
            <a:pPr marL="285750" lvl="2" indent="-285750" defTabSz="91440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ea typeface="ＭＳ Ｐゴシック"/>
              </a:rPr>
              <a:t>Confusion - who participates in what decisions &amp; how</a:t>
            </a:r>
          </a:p>
          <a:p>
            <a:pPr marL="285750" lvl="2" indent="-285750" defTabSz="91440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ea typeface="ＭＳ Ｐゴシック"/>
              </a:rPr>
              <a:t>Duplication of effort</a:t>
            </a:r>
          </a:p>
          <a:p>
            <a:pPr marL="285750" lvl="2" indent="-285750" defTabSz="91440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ea typeface="ＭＳ Ｐゴシック"/>
              </a:rPr>
              <a:t>Decisions falling through the cracks</a:t>
            </a:r>
          </a:p>
          <a:p>
            <a:pPr marL="285750" lvl="2" indent="-285750" defTabSz="91440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ea typeface="ＭＳ Ｐゴシック"/>
              </a:rPr>
              <a:t>Unnecessary slow downs in productivity</a:t>
            </a:r>
          </a:p>
          <a:p>
            <a:pPr marL="285750" lvl="2" indent="-285750" defTabSz="91440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  <a:latin typeface="Arial"/>
                <a:ea typeface="ＭＳ Ｐゴシック"/>
              </a:rPr>
              <a:t>Conflict  </a:t>
            </a:r>
          </a:p>
          <a:p>
            <a:pPr marL="1200150" lvl="2" indent="-285750">
              <a:spcBef>
                <a:spcPct val="30000"/>
              </a:spcBef>
              <a:buClr>
                <a:schemeClr val="accent1">
                  <a:lumMod val="75000"/>
                </a:schemeClr>
              </a:buClr>
              <a:buSzPct val="150000"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0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sz="2800" dirty="0">
                <a:solidFill>
                  <a:srgbClr val="002157"/>
                </a:solidFill>
                <a:latin typeface="Arial Black"/>
                <a:ea typeface="ＭＳ Ｐゴシック"/>
              </a:rPr>
              <a:t>Elements of Responsibility Charting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>
            <a:cxnSpLocks/>
          </p:cNvCxnSpPr>
          <p:nvPr/>
        </p:nvCxnSpPr>
        <p:spPr>
          <a:xfrm>
            <a:off x="59635" y="1488855"/>
            <a:ext cx="8861889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BA51D58C-2F20-4AD0-A558-700C3EC2B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23" y="1662142"/>
            <a:ext cx="4361644" cy="145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 marL="406400" indent="-4064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06400" marR="0" lvl="0" indent="-406400" defTabSz="914400" eaLnBrk="0" fontAlgn="base" latinLnBrk="0" hangingPunct="0">
              <a:lnSpc>
                <a:spcPct val="93000"/>
              </a:lnSpc>
              <a:spcBef>
                <a:spcPct val="28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Elements:</a:t>
            </a:r>
          </a:p>
          <a:p>
            <a:pPr marL="406400" marR="0" lvl="0" indent="-406400" defTabSz="914400" eaLnBrk="0" fontAlgn="base" latinLnBrk="0" hangingPunct="0">
              <a:lnSpc>
                <a:spcPct val="93000"/>
              </a:lnSpc>
              <a:spcBef>
                <a:spcPct val="28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1.	 Decisions or Tasks</a:t>
            </a:r>
          </a:p>
          <a:p>
            <a:pPr marL="406400" marR="0" lvl="0" indent="-406400" defTabSz="914400" eaLnBrk="0" fontAlgn="base" latinLnBrk="0" hangingPunct="0">
              <a:lnSpc>
                <a:spcPct val="93000"/>
              </a:lnSpc>
              <a:spcBef>
                <a:spcPct val="28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2.   Actors</a:t>
            </a:r>
          </a:p>
          <a:p>
            <a:pPr marL="406400" marR="0" lvl="0" indent="-406400" defTabSz="914400" eaLnBrk="0" fontAlgn="base" latinLnBrk="0" hangingPunct="0">
              <a:lnSpc>
                <a:spcPct val="93000"/>
              </a:lnSpc>
              <a:spcBef>
                <a:spcPct val="28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3.	 Role of actor in decision or task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xmlns="" id="{23BADE71-271B-4C75-966D-68048674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919" y="1601258"/>
            <a:ext cx="2095500" cy="164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-228600" defTabSz="914400" eaLnBrk="0" fontAlgn="base" latinLnBrk="0" hangingPunct="0">
              <a:lnSpc>
                <a:spcPct val="85000"/>
              </a:lnSpc>
              <a:spcBef>
                <a:spcPct val="2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Roles: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228600" marR="0" lvl="0" indent="-228600" defTabSz="914400" eaLnBrk="0" fontAlgn="base" latinLnBrk="0" hangingPunct="0">
              <a:lnSpc>
                <a:spcPct val="85000"/>
              </a:lnSpc>
              <a:spcBef>
                <a:spcPct val="2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 = Approve</a:t>
            </a:r>
          </a:p>
          <a:p>
            <a:pPr marL="228600" marR="0" lvl="0" indent="-228600" defTabSz="914400" eaLnBrk="0" fontAlgn="base" latinLnBrk="0" hangingPunct="0">
              <a:lnSpc>
                <a:spcPct val="85000"/>
              </a:lnSpc>
              <a:spcBef>
                <a:spcPct val="2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R = Responsible</a:t>
            </a:r>
          </a:p>
          <a:p>
            <a:pPr marL="228600" marR="0" lvl="0" indent="-228600" defTabSz="914400" eaLnBrk="0" fontAlgn="base" latinLnBrk="0" hangingPunct="0">
              <a:lnSpc>
                <a:spcPct val="85000"/>
              </a:lnSpc>
              <a:spcBef>
                <a:spcPct val="2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C = Consulted</a:t>
            </a:r>
          </a:p>
          <a:p>
            <a:pPr marL="228600" marR="0" lvl="0" indent="-228600" defTabSz="914400" eaLnBrk="0" fontAlgn="base" latinLnBrk="0" hangingPunct="0">
              <a:lnSpc>
                <a:spcPct val="85000"/>
              </a:lnSpc>
              <a:spcBef>
                <a:spcPct val="23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 I  = Informed</a:t>
            </a: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DACEF48-B1BF-4A7F-8774-025340D94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31" y="4374006"/>
            <a:ext cx="1364392" cy="6360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-228600" algn="r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Decisions</a:t>
            </a:r>
          </a:p>
          <a:p>
            <a:pPr marL="228600" marR="0" lvl="0" indent="-228600" algn="r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or Tasks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859C9C1-BE8E-4FD4-BA26-0E6B54AD23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9488" y="3687419"/>
          <a:ext cx="6096000" cy="21547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21766">
                  <a:extLst>
                    <a:ext uri="{9D8B030D-6E8A-4147-A177-3AD203B41FA5}">
                      <a16:colId xmlns:a16="http://schemas.microsoft.com/office/drawing/2014/main" xmlns="" val="171218336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xmlns="" val="3559412730"/>
                    </a:ext>
                  </a:extLst>
                </a:gridCol>
                <a:gridCol w="1582522">
                  <a:extLst>
                    <a:ext uri="{9D8B030D-6E8A-4147-A177-3AD203B41FA5}">
                      <a16:colId xmlns:a16="http://schemas.microsoft.com/office/drawing/2014/main" xmlns="" val="30724501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75269454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3152200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26580963"/>
                  </a:ext>
                </a:extLst>
              </a:tr>
              <a:tr h="5655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22315472"/>
                  </a:ext>
                </a:extLst>
              </a:tr>
              <a:tr h="5751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73389673"/>
                  </a:ext>
                </a:extLst>
              </a:tr>
              <a:tr h="6432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99219173"/>
                  </a:ext>
                </a:extLst>
              </a:tr>
            </a:tbl>
          </a:graphicData>
        </a:graphic>
      </p:graphicFrame>
      <p:sp>
        <p:nvSpPr>
          <p:cNvPr id="15" name="Text Box 20">
            <a:extLst>
              <a:ext uri="{FF2B5EF4-FFF2-40B4-BE49-F238E27FC236}">
                <a16:creationId xmlns:a16="http://schemas.microsoft.com/office/drawing/2014/main" xmlns="" id="{EB27B067-C0FE-42D1-871C-D6C09FBEC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1219" y="4074487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</a:t>
            </a:r>
          </a:p>
        </p:txBody>
      </p:sp>
      <p:sp>
        <p:nvSpPr>
          <p:cNvPr id="16" name="Text Box 21">
            <a:extLst>
              <a:ext uri="{FF2B5EF4-FFF2-40B4-BE49-F238E27FC236}">
                <a16:creationId xmlns:a16="http://schemas.microsoft.com/office/drawing/2014/main" xmlns="" id="{38BED027-E08D-412D-A03E-249271BFE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894" y="466482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xmlns="" id="{AA77DFBC-C65A-4C22-A874-25DF2DCDF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895" y="52453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xmlns="" id="{96836717-823A-48BB-AC69-A194C6974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228" y="364262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xmlns="" id="{6E753924-DC67-4F6C-A2D0-CAC01041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025" y="3619839"/>
            <a:ext cx="9669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Provost</a:t>
            </a:r>
          </a:p>
        </p:txBody>
      </p:sp>
      <p:sp>
        <p:nvSpPr>
          <p:cNvPr id="21" name="Text Box 18">
            <a:extLst>
              <a:ext uri="{FF2B5EF4-FFF2-40B4-BE49-F238E27FC236}">
                <a16:creationId xmlns:a16="http://schemas.microsoft.com/office/drawing/2014/main" xmlns="" id="{72A327C4-FCE8-4393-B1FD-0B4F99ADE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243" y="3630331"/>
            <a:ext cx="12654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Dean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xmlns="" id="{4C7BEBE9-74DD-4D34-A686-CAB519A1A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8669" y="3433137"/>
            <a:ext cx="17177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VP Student Life</a:t>
            </a:r>
          </a:p>
        </p:txBody>
      </p:sp>
      <p:sp>
        <p:nvSpPr>
          <p:cNvPr id="23" name="Oval 23">
            <a:extLst>
              <a:ext uri="{FF2B5EF4-FFF2-40B4-BE49-F238E27FC236}">
                <a16:creationId xmlns:a16="http://schemas.microsoft.com/office/drawing/2014/main" xmlns="" id="{E971B3A5-CC99-4ADB-89AA-9038F5DDF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969" y="4680625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xmlns="" id="{7763B77F-389A-4C93-8957-713D205B3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962" y="471811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</a:t>
            </a:r>
          </a:p>
        </p:txBody>
      </p:sp>
      <p:sp>
        <p:nvSpPr>
          <p:cNvPr id="25" name="Oval 29">
            <a:extLst>
              <a:ext uri="{FF2B5EF4-FFF2-40B4-BE49-F238E27FC236}">
                <a16:creationId xmlns:a16="http://schemas.microsoft.com/office/drawing/2014/main" xmlns="" id="{A093363F-8BE6-4507-B952-4A8799A7D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624" y="4121141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xmlns="" id="{B58D34C1-810F-49E0-ABE0-7C36A397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795" y="416051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C</a:t>
            </a: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xmlns="" id="{32A16426-0914-4666-BEF1-D93F2D677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328" y="4700000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xmlns="" id="{FB0E6BA5-048B-4851-AB64-EC1EFD4BD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1853" y="4718922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R</a:t>
            </a:r>
          </a:p>
        </p:txBody>
      </p:sp>
      <p:sp>
        <p:nvSpPr>
          <p:cNvPr id="29" name="Oval 33">
            <a:extLst>
              <a:ext uri="{FF2B5EF4-FFF2-40B4-BE49-F238E27FC236}">
                <a16:creationId xmlns:a16="http://schemas.microsoft.com/office/drawing/2014/main" xmlns="" id="{AE5EE7BB-B579-4245-BD08-207D205B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9464" y="5311355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xmlns="" id="{9963F9C1-68AE-4B9B-B5EE-E4335E97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1877" y="5362574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</a:t>
            </a:r>
          </a:p>
        </p:txBody>
      </p:sp>
      <p:sp>
        <p:nvSpPr>
          <p:cNvPr id="31" name="Oval 31">
            <a:extLst>
              <a:ext uri="{FF2B5EF4-FFF2-40B4-BE49-F238E27FC236}">
                <a16:creationId xmlns:a16="http://schemas.microsoft.com/office/drawing/2014/main" xmlns="" id="{B6A683E7-A1B7-403D-9697-B642AA6D2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6726" y="4099990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xmlns="" id="{BC44EEE1-633C-40C2-9916-81CCB2796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244" y="413899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R</a:t>
            </a:r>
          </a:p>
        </p:txBody>
      </p:sp>
      <p:sp>
        <p:nvSpPr>
          <p:cNvPr id="33" name="Oval 25">
            <a:extLst>
              <a:ext uri="{FF2B5EF4-FFF2-40B4-BE49-F238E27FC236}">
                <a16:creationId xmlns:a16="http://schemas.microsoft.com/office/drawing/2014/main" xmlns="" id="{4B1F75E0-2859-453F-8380-FB7F99247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2617" y="4686141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26">
            <a:extLst>
              <a:ext uri="{FF2B5EF4-FFF2-40B4-BE49-F238E27FC236}">
                <a16:creationId xmlns:a16="http://schemas.microsoft.com/office/drawing/2014/main" xmlns="" id="{40624216-CCAE-4FCC-A90D-2DF97D8C5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089" y="472044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C</a:t>
            </a:r>
          </a:p>
        </p:txBody>
      </p:sp>
      <p:sp>
        <p:nvSpPr>
          <p:cNvPr id="35" name="Oval 27">
            <a:extLst>
              <a:ext uri="{FF2B5EF4-FFF2-40B4-BE49-F238E27FC236}">
                <a16:creationId xmlns:a16="http://schemas.microsoft.com/office/drawing/2014/main" xmlns="" id="{DC4BA19B-283B-4FC6-A865-7E8E9D07D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5681" y="4675286"/>
            <a:ext cx="457201" cy="45720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xmlns="" id="{CF872699-78E3-4467-9C23-4E0277C6B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943" y="471811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0815535-4E78-4890-87FF-D3879A3D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49" y="3510210"/>
            <a:ext cx="966933" cy="3436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-228600" algn="r" defTabSz="91440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Actors</a:t>
            </a:r>
          </a:p>
        </p:txBody>
      </p:sp>
    </p:spTree>
    <p:extLst>
      <p:ext uri="{BB962C8B-B14F-4D97-AF65-F5344CB8AC3E}">
        <p14:creationId xmlns:p14="http://schemas.microsoft.com/office/powerpoint/2010/main" val="350437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43814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12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Types of Participation in Decisions</a:t>
            </a:r>
            <a:endParaRPr lang="en-US" altLang="en-US" sz="2000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2">
            <a:extLst>
              <a:ext uri="{FF2B5EF4-FFF2-40B4-BE49-F238E27FC236}">
                <a16:creationId xmlns:a16="http://schemas.microsoft.com/office/drawing/2014/main" xmlns="" id="{D644A5CD-D8B0-46EA-914D-E91008378D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0110" y="1581937"/>
            <a:ext cx="15040" cy="3971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" name="Line 3">
            <a:extLst>
              <a:ext uri="{FF2B5EF4-FFF2-40B4-BE49-F238E27FC236}">
                <a16:creationId xmlns:a16="http://schemas.microsoft.com/office/drawing/2014/main" xmlns="" id="{6B7DBF0C-1AD2-4E9F-AB4E-D03CF1B93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86" y="2626512"/>
            <a:ext cx="859817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xmlns="" id="{B4B5B674-0E63-4AED-8BF9-AA5818492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23" y="1918979"/>
            <a:ext cx="50455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A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xmlns="" id="{8A441AAB-6F02-40C8-A759-FD9F8109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960" y="1780120"/>
            <a:ext cx="7667895" cy="79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Approve</a:t>
            </a:r>
            <a:r>
              <a:rPr lang="en-US" altLang="en-US" sz="2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—signs off or vetoes a decision or selects from options developed by the R role.</a:t>
            </a:r>
          </a:p>
        </p:txBody>
      </p:sp>
      <p:sp>
        <p:nvSpPr>
          <p:cNvPr id="41" name="Rectangle 6">
            <a:extLst>
              <a:ext uri="{FF2B5EF4-FFF2-40B4-BE49-F238E27FC236}">
                <a16:creationId xmlns:a16="http://schemas.microsoft.com/office/drawing/2014/main" xmlns="" id="{131EBBB8-2A47-40DB-8163-5F87D4780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23" y="2933392"/>
            <a:ext cx="50455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R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xmlns="" id="{53CA30BD-4187-4679-9158-11790060D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236" y="2650249"/>
            <a:ext cx="7849485" cy="10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Responsible </a:t>
            </a:r>
            <a:r>
              <a:rPr lang="en-US" altLang="en-US" sz="20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—takes initiative, develops alternatives, analyzes the situation, involves necessary people, makes initial recommendation.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Can consult anyone, but </a:t>
            </a:r>
            <a:r>
              <a:rPr lang="en-US" sz="2000" b="1" i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must</a:t>
            </a:r>
            <a:r>
              <a:rPr lang="en-US" sz="20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consult those with “C.”</a:t>
            </a:r>
            <a:r>
              <a:rPr lang="en-US" altLang="en-US" sz="20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   </a:t>
            </a: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xmlns="" id="{051BDE5C-3C95-4161-AED7-46A1290FA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23" y="3609963"/>
            <a:ext cx="7849486" cy="113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Consulted</a:t>
            </a:r>
            <a:r>
              <a:rPr lang="en-US" altLang="en-US" sz="2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— </a:t>
            </a: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Has </a:t>
            </a:r>
            <a:r>
              <a:rPr lang="en-US" sz="2200" b="1" i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right</a:t>
            </a: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to offer input before decision is made. No veto power. 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Others may be consulted, those with “C” must be.</a:t>
            </a:r>
          </a:p>
        </p:txBody>
      </p:sp>
      <p:sp>
        <p:nvSpPr>
          <p:cNvPr id="44" name="Rectangle 9">
            <a:extLst>
              <a:ext uri="{FF2B5EF4-FFF2-40B4-BE49-F238E27FC236}">
                <a16:creationId xmlns:a16="http://schemas.microsoft.com/office/drawing/2014/main" xmlns="" id="{4ED4D78A-8027-4A0E-AD6E-52946FFEE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823" y="4816201"/>
            <a:ext cx="7849486" cy="113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Informed</a:t>
            </a:r>
            <a:r>
              <a:rPr lang="en-US" altLang="en-US" sz="2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— must be notified </a:t>
            </a:r>
            <a:r>
              <a:rPr lang="en-US" altLang="en-US" sz="2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after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decision is made, but </a:t>
            </a:r>
            <a:r>
              <a:rPr lang="en-US" altLang="en-US" sz="2200" b="1" i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before</a:t>
            </a:r>
            <a:r>
              <a:rPr lang="en-US" altLang="en-US" sz="2200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 it’s announced; needs to know outcome but not be involved in making decision.</a:t>
            </a:r>
          </a:p>
        </p:txBody>
      </p:sp>
      <p:sp>
        <p:nvSpPr>
          <p:cNvPr id="45" name="Line 10">
            <a:extLst>
              <a:ext uri="{FF2B5EF4-FFF2-40B4-BE49-F238E27FC236}">
                <a16:creationId xmlns:a16="http://schemas.microsoft.com/office/drawing/2014/main" xmlns="" id="{73F2DCF7-0F35-4362-8496-707FAE16E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6686" y="3659975"/>
            <a:ext cx="859817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xmlns="" id="{4B380165-E461-4D85-9865-2ED3A3558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123" y="3814454"/>
            <a:ext cx="504559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C</a:t>
            </a:r>
          </a:p>
        </p:txBody>
      </p:sp>
      <p:sp>
        <p:nvSpPr>
          <p:cNvPr id="47" name="Line 12">
            <a:extLst>
              <a:ext uri="{FF2B5EF4-FFF2-40B4-BE49-F238E27FC236}">
                <a16:creationId xmlns:a16="http://schemas.microsoft.com/office/drawing/2014/main" xmlns="" id="{C7B7ADFB-E17C-4810-8A98-19FC0DDD9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222" y="4767263"/>
            <a:ext cx="861655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" name="Rectangle 13">
            <a:extLst>
              <a:ext uri="{FF2B5EF4-FFF2-40B4-BE49-F238E27FC236}">
                <a16:creationId xmlns:a16="http://schemas.microsoft.com/office/drawing/2014/main" xmlns="" id="{44424841-1F27-4DFB-BAC6-78D32C08F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23" y="4913798"/>
            <a:ext cx="312185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989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685800">
              <a:spcAft>
                <a:spcPts val="6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Understanding the Results:</a:t>
            </a:r>
          </a:p>
          <a:p>
            <a:pPr algn="ctr" defTabSz="685800">
              <a:spcAft>
                <a:spcPts val="1200"/>
              </a:spcAft>
            </a:pPr>
            <a:r>
              <a:rPr lang="en-US" altLang="en-US" dirty="0">
                <a:solidFill>
                  <a:srgbClr val="002157"/>
                </a:solidFill>
                <a:latin typeface="Arial Black"/>
                <a:ea typeface="ＭＳ Ｐゴシック"/>
              </a:rPr>
              <a:t>Kaleidoscope of Possibilities</a:t>
            </a:r>
            <a:endParaRPr lang="en-US" altLang="en-US" dirty="0">
              <a:latin typeface="Arial Black"/>
              <a:ea typeface="ＭＳ Ｐゴシック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F76FBF3-12B4-4387-9512-3FF5A333ACF1}"/>
              </a:ext>
            </a:extLst>
          </p:cNvPr>
          <p:cNvSpPr/>
          <p:nvPr/>
        </p:nvSpPr>
        <p:spPr>
          <a:xfrm>
            <a:off x="521881" y="1638169"/>
            <a:ext cx="8378823" cy="388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228600">
              <a:spcBef>
                <a:spcPts val="900"/>
              </a:spcBef>
              <a:spcAft>
                <a:spcPts val="1200"/>
              </a:spcAft>
              <a:tabLst>
                <a:tab pos="-685800" algn="l"/>
                <a:tab pos="-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•   </a:t>
            </a:r>
            <a:r>
              <a:rPr lang="en-US" sz="22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Differences between team members – “mental maps”</a:t>
            </a:r>
            <a:endParaRPr lang="en-US" sz="2200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1428750" lvl="2" indent="-2857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-685800" algn="l"/>
                <a:tab pos="-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decisions </a:t>
            </a:r>
            <a:r>
              <a:rPr lang="en-US" sz="2200" b="1" i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are</a:t>
            </a: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made </a:t>
            </a:r>
          </a:p>
          <a:p>
            <a:pPr marL="1428750" lvl="2" indent="-285750">
              <a:spcBef>
                <a:spcPts val="9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685800" algn="l"/>
                <a:tab pos="-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they </a:t>
            </a:r>
            <a:r>
              <a:rPr lang="en-US" sz="2200" b="1" i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ought</a:t>
            </a: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to be made</a:t>
            </a:r>
          </a:p>
          <a:p>
            <a:pPr marL="457200" marR="0" indent="-228600">
              <a:spcBef>
                <a:spcPts val="900"/>
              </a:spcBef>
              <a:spcAft>
                <a:spcPts val="1200"/>
              </a:spcAft>
              <a:tabLst>
                <a:tab pos="-685800" algn="l"/>
                <a:tab pos="-45720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•   </a:t>
            </a:r>
            <a:r>
              <a:rPr lang="en-US" sz="22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particular people (or roles) are utilized </a:t>
            </a:r>
          </a:p>
          <a:p>
            <a:pPr marL="1428750" lvl="2" indent="-285750">
              <a:spcBef>
                <a:spcPts val="9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685800" algn="l"/>
                <a:tab pos="-45720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across a set of decisions;</a:t>
            </a:r>
          </a:p>
          <a:p>
            <a:pPr marL="457200" marR="0" indent="-228600">
              <a:spcBef>
                <a:spcPts val="900"/>
              </a:spcBef>
              <a:spcAft>
                <a:spcPts val="1200"/>
              </a:spcAft>
              <a:tabLst>
                <a:tab pos="-685800" algn="l"/>
                <a:tab pos="-457200" algn="l"/>
                <a:tab pos="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•   </a:t>
            </a:r>
            <a:r>
              <a:rPr lang="en-US" sz="22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specific decisions are made</a:t>
            </a:r>
          </a:p>
          <a:p>
            <a:pPr marL="457200" marR="0" indent="-228600">
              <a:spcBef>
                <a:spcPts val="900"/>
              </a:spcBef>
              <a:spcAft>
                <a:spcPts val="1200"/>
              </a:spcAft>
              <a:tabLst>
                <a:tab pos="-685800" algn="l"/>
                <a:tab pos="-457200" algn="l"/>
                <a:tab pos="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•   </a:t>
            </a:r>
            <a:r>
              <a:rPr lang="en-US" sz="22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Comparing current and desired roles in decision making.</a:t>
            </a:r>
            <a:endParaRPr lang="en-US" sz="22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8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Understanding the Results: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How Roles are Authorized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9CF95D3-24B6-468B-BF80-DD3888EE7374}"/>
              </a:ext>
            </a:extLst>
          </p:cNvPr>
          <p:cNvSpPr/>
          <p:nvPr/>
        </p:nvSpPr>
        <p:spPr>
          <a:xfrm>
            <a:off x="587828" y="1531419"/>
            <a:ext cx="79683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-685800" algn="l"/>
                <a:tab pos="-457200" algn="l"/>
                <a:tab pos="0" algn="l"/>
                <a:tab pos="457200" algn="l"/>
                <a:tab pos="8001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 views -- how people see their own authority and how others see it – can create confusion, conflict, inactivity, and mistrust.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45825"/>
              </p:ext>
            </p:extLst>
          </p:nvPr>
        </p:nvGraphicFramePr>
        <p:xfrm>
          <a:off x="587827" y="2285704"/>
          <a:ext cx="7968344" cy="3762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797719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234454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820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You See Your Role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Others See It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Interpretation &amp; Consequences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7869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R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6732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683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I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797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45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9290977-B58E-44C5-AFCB-AB03B858C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927" y="326396"/>
            <a:ext cx="7490732" cy="114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151C5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2157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Understanding the Results:</a:t>
            </a: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157"/>
                </a:solidFill>
                <a:effectLst/>
                <a:uLnTx/>
                <a:uFillTx/>
                <a:latin typeface="Arial Black"/>
                <a:ea typeface="ＭＳ Ｐゴシック"/>
                <a:cs typeface="+mj-cs"/>
              </a:rPr>
              <a:t>How Roles are Authorized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51C5B"/>
              </a:solidFill>
              <a:effectLst/>
              <a:uLnTx/>
              <a:uFillTx/>
              <a:latin typeface="Arial Black"/>
              <a:ea typeface="ＭＳ Ｐゴシック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9510D79-5620-4652-B255-386EFEE87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0" y="6352713"/>
            <a:ext cx="2634774" cy="32294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70397ED-7E1E-4D7F-AA57-29EE328DFC30}"/>
              </a:ext>
            </a:extLst>
          </p:cNvPr>
          <p:cNvCxnSpPr/>
          <p:nvPr/>
        </p:nvCxnSpPr>
        <p:spPr>
          <a:xfrm>
            <a:off x="75519" y="1488855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4F79206-F1CE-45F3-8BF4-F453AB2867B3}"/>
              </a:ext>
            </a:extLst>
          </p:cNvPr>
          <p:cNvCxnSpPr/>
          <p:nvPr/>
        </p:nvCxnSpPr>
        <p:spPr>
          <a:xfrm>
            <a:off x="135050" y="6180941"/>
            <a:ext cx="8921524" cy="0"/>
          </a:xfrm>
          <a:prstGeom prst="line">
            <a:avLst/>
          </a:prstGeom>
          <a:ln w="444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E767B39-6661-4C56-86F4-23ED10C2D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18300"/>
              </p:ext>
            </p:extLst>
          </p:nvPr>
        </p:nvGraphicFramePr>
        <p:xfrm>
          <a:off x="611640" y="1747747"/>
          <a:ext cx="7968344" cy="4241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71">
                  <a:extLst>
                    <a:ext uri="{9D8B030D-6E8A-4147-A177-3AD203B41FA5}">
                      <a16:colId xmlns:a16="http://schemas.microsoft.com/office/drawing/2014/main" xmlns="" val="664229128"/>
                    </a:ext>
                  </a:extLst>
                </a:gridCol>
                <a:gridCol w="797719">
                  <a:extLst>
                    <a:ext uri="{9D8B030D-6E8A-4147-A177-3AD203B41FA5}">
                      <a16:colId xmlns:a16="http://schemas.microsoft.com/office/drawing/2014/main" xmlns="" val="3060829715"/>
                    </a:ext>
                  </a:extLst>
                </a:gridCol>
                <a:gridCol w="6234454">
                  <a:extLst>
                    <a:ext uri="{9D8B030D-6E8A-4147-A177-3AD203B41FA5}">
                      <a16:colId xmlns:a16="http://schemas.microsoft.com/office/drawing/2014/main" xmlns="" val="4124896381"/>
                    </a:ext>
                  </a:extLst>
                </a:gridCol>
              </a:tblGrid>
              <a:tr h="7544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You See Your Role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Others See It As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1600" b="1" dirty="0">
                          <a:effectLst/>
                        </a:rPr>
                        <a:t>Interpretation &amp; Consequences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7205746"/>
                  </a:ext>
                </a:extLst>
              </a:tr>
              <a:tr h="18698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R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  <a:defRPr/>
                      </a:pPr>
                      <a:r>
                        <a:rPr lang="en-US" sz="2200" dirty="0">
                          <a:effectLst/>
                        </a:rPr>
                        <a:t>You are waiting to make final decision while expecting others (“R”) to develop alternatives; others expect you to take the initiative.  Potential lack of action, with you blaming others for not delivering when they are looking to you.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5032557"/>
                  </a:ext>
                </a:extLst>
              </a:tr>
              <a:tr h="6188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R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0363162"/>
                  </a:ext>
                </a:extLst>
              </a:tr>
              <a:tr h="4384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C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I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1508501"/>
                  </a:ext>
                </a:extLst>
              </a:tr>
              <a:tr h="560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685800" algn="l"/>
                          <a:tab pos="-457200" algn="l"/>
                          <a:tab pos="0" algn="l"/>
                          <a:tab pos="457200" algn="l"/>
                          <a:tab pos="8001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  <a:tab pos="10058400" algn="l"/>
                          <a:tab pos="10515600" algn="l"/>
                          <a:tab pos="10972800" algn="l"/>
                          <a:tab pos="11430000" algn="l"/>
                          <a:tab pos="1188720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9013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5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3121</TotalTime>
  <Words>2169</Words>
  <Application>Microsoft Office PowerPoint</Application>
  <PresentationFormat>On-screen Show (4:3)</PresentationFormat>
  <Paragraphs>309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Mincho</vt:lpstr>
      <vt:lpstr>ＭＳ Ｐゴシック</vt:lpstr>
      <vt:lpstr>Arial</vt:lpstr>
      <vt:lpstr>Arial Black</vt:lpstr>
      <vt:lpstr>Calibri</vt:lpstr>
      <vt:lpstr>Calibri Light</vt:lpstr>
      <vt:lpstr>Helvetica</vt:lpstr>
      <vt:lpstr>Symbol</vt:lpstr>
      <vt:lpstr>Times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–  Implementing One Card for Campus</vt:lpstr>
      <vt:lpstr>Example –  Implementing One Card for Campus</vt:lpstr>
      <vt:lpstr>Example –  Implementing One Card for Campus</vt:lpstr>
      <vt:lpstr>Example –  First B-52 Female Pilot Charged with Adultery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Krantz</dc:creator>
  <cp:lastModifiedBy>Lindsay M. Kehl</cp:lastModifiedBy>
  <cp:revision>52</cp:revision>
  <dcterms:created xsi:type="dcterms:W3CDTF">2018-11-22T16:02:43Z</dcterms:created>
  <dcterms:modified xsi:type="dcterms:W3CDTF">2018-12-05T15:39:15Z</dcterms:modified>
</cp:coreProperties>
</file>